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57" r:id="rId3"/>
    <p:sldId id="258" r:id="rId4"/>
    <p:sldId id="260" r:id="rId5"/>
    <p:sldId id="261" r:id="rId6"/>
    <p:sldId id="263" r:id="rId7"/>
    <p:sldId id="262" r:id="rId8"/>
    <p:sldId id="265" r:id="rId9"/>
    <p:sldId id="266" r:id="rId10"/>
    <p:sldId id="267" r:id="rId11"/>
    <p:sldId id="268"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53296-AD3C-4F35-8249-4636923490E9}" v="3" dt="2020-10-28T18:15:29.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iem" userId="bb1bdb51-1272-4de1-a8f5-c82aeea354b3" providerId="ADAL" clId="{39053296-AD3C-4F35-8249-4636923490E9}"/>
    <pc:docChg chg="undo redo custSel addSld delSld modSld">
      <pc:chgData name="Jennifer Riem" userId="bb1bdb51-1272-4de1-a8f5-c82aeea354b3" providerId="ADAL" clId="{39053296-AD3C-4F35-8249-4636923490E9}" dt="2020-10-28T20:42:50.531" v="354" actId="47"/>
      <pc:docMkLst>
        <pc:docMk/>
      </pc:docMkLst>
      <pc:sldChg chg="modSp mod">
        <pc:chgData name="Jennifer Riem" userId="bb1bdb51-1272-4de1-a8f5-c82aeea354b3" providerId="ADAL" clId="{39053296-AD3C-4F35-8249-4636923490E9}" dt="2020-10-28T18:16:59.223" v="319" actId="403"/>
        <pc:sldMkLst>
          <pc:docMk/>
          <pc:sldMk cId="396950448" sldId="257"/>
        </pc:sldMkLst>
        <pc:spChg chg="mod">
          <ac:chgData name="Jennifer Riem" userId="bb1bdb51-1272-4de1-a8f5-c82aeea354b3" providerId="ADAL" clId="{39053296-AD3C-4F35-8249-4636923490E9}" dt="2020-10-28T18:16:59.223" v="319" actId="403"/>
          <ac:spMkLst>
            <pc:docMk/>
            <pc:sldMk cId="396950448" sldId="257"/>
            <ac:spMk id="5" creationId="{195AC6FA-57B3-4D05-8687-FE4A89BDD1EB}"/>
          </ac:spMkLst>
        </pc:spChg>
      </pc:sldChg>
      <pc:sldChg chg="modSp mod">
        <pc:chgData name="Jennifer Riem" userId="bb1bdb51-1272-4de1-a8f5-c82aeea354b3" providerId="ADAL" clId="{39053296-AD3C-4F35-8249-4636923490E9}" dt="2020-10-28T18:11:31.825" v="300" actId="1076"/>
        <pc:sldMkLst>
          <pc:docMk/>
          <pc:sldMk cId="1469875437" sldId="259"/>
        </pc:sldMkLst>
        <pc:spChg chg="mod">
          <ac:chgData name="Jennifer Riem" userId="bb1bdb51-1272-4de1-a8f5-c82aeea354b3" providerId="ADAL" clId="{39053296-AD3C-4F35-8249-4636923490E9}" dt="2020-10-28T18:11:31.825" v="300" actId="1076"/>
          <ac:spMkLst>
            <pc:docMk/>
            <pc:sldMk cId="1469875437" sldId="259"/>
            <ac:spMk id="7" creationId="{FA1AA6E3-B76D-466D-925F-43D4805F913D}"/>
          </ac:spMkLst>
        </pc:spChg>
      </pc:sldChg>
      <pc:sldChg chg="del">
        <pc:chgData name="Jennifer Riem" userId="bb1bdb51-1272-4de1-a8f5-c82aeea354b3" providerId="ADAL" clId="{39053296-AD3C-4F35-8249-4636923490E9}" dt="2020-10-28T20:42:50.531" v="354" actId="47"/>
        <pc:sldMkLst>
          <pc:docMk/>
          <pc:sldMk cId="2696339367" sldId="264"/>
        </pc:sldMkLst>
      </pc:sldChg>
      <pc:sldChg chg="add">
        <pc:chgData name="Jennifer Riem" userId="bb1bdb51-1272-4de1-a8f5-c82aeea354b3" providerId="ADAL" clId="{39053296-AD3C-4F35-8249-4636923490E9}" dt="2020-10-28T15:36:46.489" v="1"/>
        <pc:sldMkLst>
          <pc:docMk/>
          <pc:sldMk cId="4004836090" sldId="266"/>
        </pc:sldMkLst>
      </pc:sldChg>
      <pc:sldChg chg="del">
        <pc:chgData name="Jennifer Riem" userId="bb1bdb51-1272-4de1-a8f5-c82aeea354b3" providerId="ADAL" clId="{39053296-AD3C-4F35-8249-4636923490E9}" dt="2020-10-28T15:36:43.677" v="0" actId="2696"/>
        <pc:sldMkLst>
          <pc:docMk/>
          <pc:sldMk cId="4047254418" sldId="266"/>
        </pc:sldMkLst>
      </pc:sldChg>
      <pc:sldChg chg="add">
        <pc:chgData name="Jennifer Riem" userId="bb1bdb51-1272-4de1-a8f5-c82aeea354b3" providerId="ADAL" clId="{39053296-AD3C-4F35-8249-4636923490E9}" dt="2020-10-28T15:36:46.489" v="1"/>
        <pc:sldMkLst>
          <pc:docMk/>
          <pc:sldMk cId="1276449796" sldId="267"/>
        </pc:sldMkLst>
      </pc:sldChg>
      <pc:sldChg chg="del">
        <pc:chgData name="Jennifer Riem" userId="bb1bdb51-1272-4de1-a8f5-c82aeea354b3" providerId="ADAL" clId="{39053296-AD3C-4F35-8249-4636923490E9}" dt="2020-10-28T15:36:43.677" v="0" actId="2696"/>
        <pc:sldMkLst>
          <pc:docMk/>
          <pc:sldMk cId="4139499075" sldId="267"/>
        </pc:sldMkLst>
      </pc:sldChg>
      <pc:sldChg chg="del">
        <pc:chgData name="Jennifer Riem" userId="bb1bdb51-1272-4de1-a8f5-c82aeea354b3" providerId="ADAL" clId="{39053296-AD3C-4F35-8249-4636923490E9}" dt="2020-10-28T15:36:43.677" v="0" actId="2696"/>
        <pc:sldMkLst>
          <pc:docMk/>
          <pc:sldMk cId="2827522883" sldId="268"/>
        </pc:sldMkLst>
      </pc:sldChg>
      <pc:sldChg chg="add">
        <pc:chgData name="Jennifer Riem" userId="bb1bdb51-1272-4de1-a8f5-c82aeea354b3" providerId="ADAL" clId="{39053296-AD3C-4F35-8249-4636923490E9}" dt="2020-10-28T15:36:46.489" v="1"/>
        <pc:sldMkLst>
          <pc:docMk/>
          <pc:sldMk cId="3094430122" sldId="268"/>
        </pc:sldMkLst>
      </pc:sldChg>
      <pc:sldChg chg="addSp delSp modSp add mod">
        <pc:chgData name="Jennifer Riem" userId="bb1bdb51-1272-4de1-a8f5-c82aeea354b3" providerId="ADAL" clId="{39053296-AD3C-4F35-8249-4636923490E9}" dt="2020-10-28T18:11:48.693" v="301" actId="1076"/>
        <pc:sldMkLst>
          <pc:docMk/>
          <pc:sldMk cId="55519344" sldId="269"/>
        </pc:sldMkLst>
        <pc:spChg chg="add del mod">
          <ac:chgData name="Jennifer Riem" userId="bb1bdb51-1272-4de1-a8f5-c82aeea354b3" providerId="ADAL" clId="{39053296-AD3C-4F35-8249-4636923490E9}" dt="2020-10-28T18:08:14.578" v="281" actId="478"/>
          <ac:spMkLst>
            <pc:docMk/>
            <pc:sldMk cId="55519344" sldId="269"/>
            <ac:spMk id="3" creationId="{8589C19D-5FB3-439B-99EF-FC93D0821D50}"/>
          </ac:spMkLst>
        </pc:spChg>
        <pc:spChg chg="add del mod">
          <ac:chgData name="Jennifer Riem" userId="bb1bdb51-1272-4de1-a8f5-c82aeea354b3" providerId="ADAL" clId="{39053296-AD3C-4F35-8249-4636923490E9}" dt="2020-10-28T18:08:07.423" v="270" actId="22"/>
          <ac:spMkLst>
            <pc:docMk/>
            <pc:sldMk cId="55519344" sldId="269"/>
            <ac:spMk id="4" creationId="{40D71032-D69E-4ACC-B255-78A70CF6E7AF}"/>
          </ac:spMkLst>
        </pc:spChg>
        <pc:spChg chg="mod">
          <ac:chgData name="Jennifer Riem" userId="bb1bdb51-1272-4de1-a8f5-c82aeea354b3" providerId="ADAL" clId="{39053296-AD3C-4F35-8249-4636923490E9}" dt="2020-10-28T18:11:48.693" v="301" actId="1076"/>
          <ac:spMkLst>
            <pc:docMk/>
            <pc:sldMk cId="55519344" sldId="269"/>
            <ac:spMk id="7" creationId="{FA1AA6E3-B76D-466D-925F-43D4805F913D}"/>
          </ac:spMkLst>
        </pc:spChg>
      </pc:sldChg>
      <pc:sldChg chg="addSp delSp modSp add mod">
        <pc:chgData name="Jennifer Riem" userId="bb1bdb51-1272-4de1-a8f5-c82aeea354b3" providerId="ADAL" clId="{39053296-AD3C-4F35-8249-4636923490E9}" dt="2020-10-28T18:17:54.129" v="353" actId="1076"/>
        <pc:sldMkLst>
          <pc:docMk/>
          <pc:sldMk cId="2737012321" sldId="270"/>
        </pc:sldMkLst>
        <pc:spChg chg="add mod">
          <ac:chgData name="Jennifer Riem" userId="bb1bdb51-1272-4de1-a8f5-c82aeea354b3" providerId="ADAL" clId="{39053296-AD3C-4F35-8249-4636923490E9}" dt="2020-10-28T18:17:54.129" v="353" actId="1076"/>
          <ac:spMkLst>
            <pc:docMk/>
            <pc:sldMk cId="2737012321" sldId="270"/>
            <ac:spMk id="6" creationId="{306ACC03-C229-4B61-9097-6917847E0F37}"/>
          </ac:spMkLst>
        </pc:spChg>
        <pc:spChg chg="del">
          <ac:chgData name="Jennifer Riem" userId="bb1bdb51-1272-4de1-a8f5-c82aeea354b3" providerId="ADAL" clId="{39053296-AD3C-4F35-8249-4636923490E9}" dt="2020-10-28T18:15:31.610" v="303" actId="478"/>
          <ac:spMkLst>
            <pc:docMk/>
            <pc:sldMk cId="2737012321" sldId="270"/>
            <ac:spMk id="7" creationId="{FA1AA6E3-B76D-466D-925F-43D4805F913D}"/>
          </ac:spMkLst>
        </pc:spChg>
        <pc:picChg chg="add mod">
          <ac:chgData name="Jennifer Riem" userId="bb1bdb51-1272-4de1-a8f5-c82aeea354b3" providerId="ADAL" clId="{39053296-AD3C-4F35-8249-4636923490E9}" dt="2020-10-28T18:16:38.658" v="308" actId="1076"/>
          <ac:picMkLst>
            <pc:docMk/>
            <pc:sldMk cId="2737012321" sldId="270"/>
            <ac:picMk id="4" creationId="{45166D9C-74CB-440A-A584-466D6A2D63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959B3-8632-40C3-897F-31D133248A33}" type="datetimeFigureOut">
              <a:rPr lang="en-US" smtClean="0"/>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C756C-EFD1-430E-BA32-8EC9CA576500}" type="slidenum">
              <a:rPr lang="en-US" smtClean="0"/>
              <a:t>‹#›</a:t>
            </a:fld>
            <a:endParaRPr lang="en-US"/>
          </a:p>
        </p:txBody>
      </p:sp>
    </p:spTree>
    <p:extLst>
      <p:ext uri="{BB962C8B-B14F-4D97-AF65-F5344CB8AC3E}">
        <p14:creationId xmlns:p14="http://schemas.microsoft.com/office/powerpoint/2010/main" val="144786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a:t>
            </a:fld>
            <a:endParaRPr lang="en-US"/>
          </a:p>
        </p:txBody>
      </p:sp>
    </p:spTree>
    <p:extLst>
      <p:ext uri="{BB962C8B-B14F-4D97-AF65-F5344CB8AC3E}">
        <p14:creationId xmlns:p14="http://schemas.microsoft.com/office/powerpoint/2010/main" val="218264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https://www.esa.org/longbeach/program/organized-oral-sessions/</a:t>
            </a:r>
          </a:p>
        </p:txBody>
      </p:sp>
      <p:sp>
        <p:nvSpPr>
          <p:cNvPr id="4" name="Slide Number Placeholder 3"/>
          <p:cNvSpPr>
            <a:spLocks noGrp="1"/>
          </p:cNvSpPr>
          <p:nvPr>
            <p:ph type="sldNum" sz="quarter" idx="5"/>
          </p:nvPr>
        </p:nvSpPr>
        <p:spPr/>
        <p:txBody>
          <a:bodyPr/>
          <a:lstStyle/>
          <a:p>
            <a:fld id="{A50C756C-EFD1-430E-BA32-8EC9CA576500}" type="slidenum">
              <a:rPr lang="en-US" smtClean="0"/>
              <a:t>10</a:t>
            </a:fld>
            <a:endParaRPr lang="en-US"/>
          </a:p>
        </p:txBody>
      </p:sp>
    </p:spTree>
    <p:extLst>
      <p:ext uri="{BB962C8B-B14F-4D97-AF65-F5344CB8AC3E}">
        <p14:creationId xmlns:p14="http://schemas.microsoft.com/office/powerpoint/2010/main" val="2070261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https://www.esa.org/longbeach/program/inspire-sessions/</a:t>
            </a:r>
          </a:p>
        </p:txBody>
      </p:sp>
      <p:sp>
        <p:nvSpPr>
          <p:cNvPr id="4" name="Slide Number Placeholder 3"/>
          <p:cNvSpPr>
            <a:spLocks noGrp="1"/>
          </p:cNvSpPr>
          <p:nvPr>
            <p:ph type="sldNum" sz="quarter" idx="5"/>
          </p:nvPr>
        </p:nvSpPr>
        <p:spPr/>
        <p:txBody>
          <a:bodyPr/>
          <a:lstStyle/>
          <a:p>
            <a:fld id="{A50C756C-EFD1-430E-BA32-8EC9CA576500}" type="slidenum">
              <a:rPr lang="en-US" smtClean="0"/>
              <a:t>11</a:t>
            </a:fld>
            <a:endParaRPr lang="en-US"/>
          </a:p>
        </p:txBody>
      </p:sp>
    </p:spTree>
    <p:extLst>
      <p:ext uri="{BB962C8B-B14F-4D97-AF65-F5344CB8AC3E}">
        <p14:creationId xmlns:p14="http://schemas.microsoft.com/office/powerpoint/2010/main" val="89847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12</a:t>
            </a:fld>
            <a:endParaRPr lang="en-US"/>
          </a:p>
        </p:txBody>
      </p:sp>
    </p:spTree>
    <p:extLst>
      <p:ext uri="{BB962C8B-B14F-4D97-AF65-F5344CB8AC3E}">
        <p14:creationId xmlns:p14="http://schemas.microsoft.com/office/powerpoint/2010/main" val="108583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13</a:t>
            </a:fld>
            <a:endParaRPr lang="en-US"/>
          </a:p>
        </p:txBody>
      </p:sp>
    </p:spTree>
    <p:extLst>
      <p:ext uri="{BB962C8B-B14F-4D97-AF65-F5344CB8AC3E}">
        <p14:creationId xmlns:p14="http://schemas.microsoft.com/office/powerpoint/2010/main" val="227087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page overview. Click “Submit” for each proposal type to begin a new submission. </a:t>
            </a:r>
          </a:p>
          <a:p>
            <a:endParaRPr lang="en-US" dirty="0"/>
          </a:p>
          <a:p>
            <a:r>
              <a:rPr lang="en-US" dirty="0"/>
              <a:t>Existing submissions can be accessed by entering the ID and password in the box on the right-hand side of the screen. This ID and password is unique to every proposal submission. It’s not your member number. You should have received ID and password after completing the first step of your proposal submission.</a:t>
            </a:r>
          </a:p>
        </p:txBody>
      </p:sp>
      <p:sp>
        <p:nvSpPr>
          <p:cNvPr id="4" name="Slide Number Placeholder 3"/>
          <p:cNvSpPr>
            <a:spLocks noGrp="1"/>
          </p:cNvSpPr>
          <p:nvPr>
            <p:ph type="sldNum" sz="quarter" idx="5"/>
          </p:nvPr>
        </p:nvSpPr>
        <p:spPr/>
        <p:txBody>
          <a:bodyPr/>
          <a:lstStyle/>
          <a:p>
            <a:fld id="{A50C756C-EFD1-430E-BA32-8EC9CA576500}" type="slidenum">
              <a:rPr lang="en-US" smtClean="0"/>
              <a:t>2</a:t>
            </a:fld>
            <a:endParaRPr lang="en-US"/>
          </a:p>
        </p:txBody>
      </p:sp>
    </p:spTree>
    <p:extLst>
      <p:ext uri="{BB962C8B-B14F-4D97-AF65-F5344CB8AC3E}">
        <p14:creationId xmlns:p14="http://schemas.microsoft.com/office/powerpoint/2010/main" val="265455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proposal has 3 steps – Set Up Session, Add People, and Confirmation. Most of the content you’ll need to enter is on the Set Up Session Page. This is the top of that page. This example is for a symposium proposal.</a:t>
            </a:r>
          </a:p>
          <a:p>
            <a:endParaRPr lang="en-US" dirty="0"/>
          </a:p>
          <a:p>
            <a:r>
              <a:rPr lang="en-US" dirty="0"/>
              <a:t>The submitter’s email address is where an automated email will be sent after you complete the first page of this submission.</a:t>
            </a:r>
          </a:p>
        </p:txBody>
      </p:sp>
      <p:sp>
        <p:nvSpPr>
          <p:cNvPr id="4" name="Slide Number Placeholder 3"/>
          <p:cNvSpPr>
            <a:spLocks noGrp="1"/>
          </p:cNvSpPr>
          <p:nvPr>
            <p:ph type="sldNum" sz="quarter" idx="5"/>
          </p:nvPr>
        </p:nvSpPr>
        <p:spPr/>
        <p:txBody>
          <a:bodyPr/>
          <a:lstStyle/>
          <a:p>
            <a:fld id="{A50C756C-EFD1-430E-BA32-8EC9CA576500}" type="slidenum">
              <a:rPr lang="en-US" smtClean="0"/>
              <a:t>3</a:t>
            </a:fld>
            <a:endParaRPr lang="en-US"/>
          </a:p>
        </p:txBody>
      </p:sp>
    </p:spTree>
    <p:extLst>
      <p:ext uri="{BB962C8B-B14F-4D97-AF65-F5344CB8AC3E}">
        <p14:creationId xmlns:p14="http://schemas.microsoft.com/office/powerpoint/2010/main" val="136991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Set Up Session page – this is a little lower down. Please note that the Diversity Description is required this year. Broader Impacts is still optional.</a:t>
            </a:r>
          </a:p>
        </p:txBody>
      </p:sp>
      <p:sp>
        <p:nvSpPr>
          <p:cNvPr id="4" name="Slide Number Placeholder 3"/>
          <p:cNvSpPr>
            <a:spLocks noGrp="1"/>
          </p:cNvSpPr>
          <p:nvPr>
            <p:ph type="sldNum" sz="quarter" idx="5"/>
          </p:nvPr>
        </p:nvSpPr>
        <p:spPr/>
        <p:txBody>
          <a:bodyPr/>
          <a:lstStyle/>
          <a:p>
            <a:fld id="{A50C756C-EFD1-430E-BA32-8EC9CA576500}" type="slidenum">
              <a:rPr lang="en-US" smtClean="0"/>
              <a:t>4</a:t>
            </a:fld>
            <a:endParaRPr lang="en-US"/>
          </a:p>
        </p:txBody>
      </p:sp>
    </p:spTree>
    <p:extLst>
      <p:ext uri="{BB962C8B-B14F-4D97-AF65-F5344CB8AC3E}">
        <p14:creationId xmlns:p14="http://schemas.microsoft.com/office/powerpoint/2010/main" val="146161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Continuing the Set Up Session page – these are the last two questions on the page. They are both new for 2021.</a:t>
            </a:r>
            <a:br>
              <a:rPr lang="en-US" dirty="0"/>
            </a:br>
            <a:br>
              <a:rPr lang="en-US" dirty="0"/>
            </a:br>
            <a:r>
              <a:rPr lang="en-US" dirty="0"/>
              <a:t>After clicking “Save” you have completed the first step of submission. An automated email with the ID and password will be sent to the email address entered as Submitter’s Email Address. You can use these to return to edit/complete your submission until the deadline.</a:t>
            </a:r>
          </a:p>
        </p:txBody>
      </p:sp>
      <p:sp>
        <p:nvSpPr>
          <p:cNvPr id="4" name="Slide Number Placeholder 3"/>
          <p:cNvSpPr>
            <a:spLocks noGrp="1"/>
          </p:cNvSpPr>
          <p:nvPr>
            <p:ph type="sldNum" sz="quarter" idx="5"/>
          </p:nvPr>
        </p:nvSpPr>
        <p:spPr/>
        <p:txBody>
          <a:bodyPr/>
          <a:lstStyle/>
          <a:p>
            <a:fld id="{A50C756C-EFD1-430E-BA32-8EC9CA576500}" type="slidenum">
              <a:rPr lang="en-US" smtClean="0"/>
              <a:t>5</a:t>
            </a:fld>
            <a:endParaRPr lang="en-US"/>
          </a:p>
        </p:txBody>
      </p:sp>
    </p:spTree>
    <p:extLst>
      <p:ext uri="{BB962C8B-B14F-4D97-AF65-F5344CB8AC3E}">
        <p14:creationId xmlns:p14="http://schemas.microsoft.com/office/powerpoint/2010/main" val="176491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People page – this is showing a last name search to add a person. Note that you should select the role(s) for the new person before proceeding. The system will adapt the list of options for roles as you enter more people. For example, if you have already added a session moderator, you will not see this option.</a:t>
            </a:r>
          </a:p>
        </p:txBody>
      </p:sp>
      <p:sp>
        <p:nvSpPr>
          <p:cNvPr id="4" name="Slide Number Placeholder 3"/>
          <p:cNvSpPr>
            <a:spLocks noGrp="1"/>
          </p:cNvSpPr>
          <p:nvPr>
            <p:ph type="sldNum" sz="quarter" idx="5"/>
          </p:nvPr>
        </p:nvSpPr>
        <p:spPr/>
        <p:txBody>
          <a:bodyPr/>
          <a:lstStyle/>
          <a:p>
            <a:fld id="{A50C756C-EFD1-430E-BA32-8EC9CA576500}" type="slidenum">
              <a:rPr lang="en-US" smtClean="0"/>
              <a:t>6</a:t>
            </a:fld>
            <a:endParaRPr lang="en-US"/>
          </a:p>
        </p:txBody>
      </p:sp>
    </p:spTree>
    <p:extLst>
      <p:ext uri="{BB962C8B-B14F-4D97-AF65-F5344CB8AC3E}">
        <p14:creationId xmlns:p14="http://schemas.microsoft.com/office/powerpoint/2010/main" val="110920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People page – this is a completed example. Number of speakers for each proposal type: symposia 4, organized oral sessions 6, Inspire sessions 6-10.</a:t>
            </a:r>
          </a:p>
        </p:txBody>
      </p:sp>
      <p:sp>
        <p:nvSpPr>
          <p:cNvPr id="4" name="Slide Number Placeholder 3"/>
          <p:cNvSpPr>
            <a:spLocks noGrp="1"/>
          </p:cNvSpPr>
          <p:nvPr>
            <p:ph type="sldNum" sz="quarter" idx="5"/>
          </p:nvPr>
        </p:nvSpPr>
        <p:spPr/>
        <p:txBody>
          <a:bodyPr/>
          <a:lstStyle/>
          <a:p>
            <a:fld id="{A50C756C-EFD1-430E-BA32-8EC9CA576500}" type="slidenum">
              <a:rPr lang="en-US" smtClean="0"/>
              <a:t>7</a:t>
            </a:fld>
            <a:endParaRPr lang="en-US"/>
          </a:p>
        </p:txBody>
      </p:sp>
    </p:spTree>
    <p:extLst>
      <p:ext uri="{BB962C8B-B14F-4D97-AF65-F5344CB8AC3E}">
        <p14:creationId xmlns:p14="http://schemas.microsoft.com/office/powerpoint/2010/main" val="377249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Confirmation Step – Please proof your work! Click “Conclude Submission” at the bottom of the page to complete your submission. The Session Organizer will receive an automated email confirming the proposal has been submitted. The ID and password in that email can be used to return to the proposal to edit it until the deadline has passed.</a:t>
            </a:r>
          </a:p>
        </p:txBody>
      </p:sp>
      <p:sp>
        <p:nvSpPr>
          <p:cNvPr id="4" name="Slide Number Placeholder 3"/>
          <p:cNvSpPr>
            <a:spLocks noGrp="1"/>
          </p:cNvSpPr>
          <p:nvPr>
            <p:ph type="sldNum" sz="quarter" idx="5"/>
          </p:nvPr>
        </p:nvSpPr>
        <p:spPr/>
        <p:txBody>
          <a:bodyPr/>
          <a:lstStyle/>
          <a:p>
            <a:fld id="{A50C756C-EFD1-430E-BA32-8EC9CA576500}" type="slidenum">
              <a:rPr lang="en-US" smtClean="0"/>
              <a:t>8</a:t>
            </a:fld>
            <a:endParaRPr lang="en-US"/>
          </a:p>
        </p:txBody>
      </p:sp>
    </p:spTree>
    <p:extLst>
      <p:ext uri="{BB962C8B-B14F-4D97-AF65-F5344CB8AC3E}">
        <p14:creationId xmlns:p14="http://schemas.microsoft.com/office/powerpoint/2010/main" val="26339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https://www.esa.org/longbeach/program/symposia/</a:t>
            </a:r>
          </a:p>
        </p:txBody>
      </p:sp>
      <p:sp>
        <p:nvSpPr>
          <p:cNvPr id="4" name="Slide Number Placeholder 3"/>
          <p:cNvSpPr>
            <a:spLocks noGrp="1"/>
          </p:cNvSpPr>
          <p:nvPr>
            <p:ph type="sldNum" sz="quarter" idx="5"/>
          </p:nvPr>
        </p:nvSpPr>
        <p:spPr/>
        <p:txBody>
          <a:bodyPr/>
          <a:lstStyle/>
          <a:p>
            <a:fld id="{A50C756C-EFD1-430E-BA32-8EC9CA576500}" type="slidenum">
              <a:rPr lang="en-US" smtClean="0"/>
              <a:t>9</a:t>
            </a:fld>
            <a:endParaRPr lang="en-US"/>
          </a:p>
        </p:txBody>
      </p:sp>
    </p:spTree>
    <p:extLst>
      <p:ext uri="{BB962C8B-B14F-4D97-AF65-F5344CB8AC3E}">
        <p14:creationId xmlns:p14="http://schemas.microsoft.com/office/powerpoint/2010/main" val="292811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6340-E40B-44F5-84E9-1CE4DFF21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F1862F-E910-418C-AB89-501EC295A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C0DD3-C1F5-4A46-AB05-FD1B40239622}"/>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5" name="Footer Placeholder 4">
            <a:extLst>
              <a:ext uri="{FF2B5EF4-FFF2-40B4-BE49-F238E27FC236}">
                <a16:creationId xmlns:a16="http://schemas.microsoft.com/office/drawing/2014/main" id="{6C4E1CCA-3144-4A2C-9F52-5E229CE69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E5D84-39AD-4920-984E-2A45392B909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71418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07F3-1FD0-4E95-83A6-4E5C64AD06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6437C9-3ECA-44F0-A51F-DBB48104D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49297-8D8A-4643-9AB7-65A92E8D254A}"/>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5" name="Footer Placeholder 4">
            <a:extLst>
              <a:ext uri="{FF2B5EF4-FFF2-40B4-BE49-F238E27FC236}">
                <a16:creationId xmlns:a16="http://schemas.microsoft.com/office/drawing/2014/main" id="{0DA6D633-98E6-48B2-89D0-7DF93A39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623AC-C3FE-4177-8905-E052C8E79217}"/>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58878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18E5EF-2223-4DA8-B8B2-27D1147A52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49FC4-5795-41FE-A4AD-A7C9E256A4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FA230-9D6C-4ECD-8D52-42AC23814F28}"/>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5" name="Footer Placeholder 4">
            <a:extLst>
              <a:ext uri="{FF2B5EF4-FFF2-40B4-BE49-F238E27FC236}">
                <a16:creationId xmlns:a16="http://schemas.microsoft.com/office/drawing/2014/main" id="{A70D084B-EDC0-4DBD-BB5C-31A9B2CC4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35D12-0D6E-4DCC-A3EA-C9D39B4FA04D}"/>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23483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1491-CF11-4861-8765-3F0612E6A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F9D6D-1FB4-4E30-91F2-F8B9D9E9F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6B94F-4AAB-4A29-9CC6-6A2C077D6515}"/>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5" name="Footer Placeholder 4">
            <a:extLst>
              <a:ext uri="{FF2B5EF4-FFF2-40B4-BE49-F238E27FC236}">
                <a16:creationId xmlns:a16="http://schemas.microsoft.com/office/drawing/2014/main" id="{8C946409-A005-4E11-8D10-B2075DE56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E9F86-AE0D-4336-8156-D31922CAFF46}"/>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198753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1CD-EFFB-49BB-A3F8-44051024D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CE6FA2-92E9-4A8A-B4E9-849B125B7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B44E1D-D0AA-4E2D-93CA-548748105DD9}"/>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5" name="Footer Placeholder 4">
            <a:extLst>
              <a:ext uri="{FF2B5EF4-FFF2-40B4-BE49-F238E27FC236}">
                <a16:creationId xmlns:a16="http://schemas.microsoft.com/office/drawing/2014/main" id="{08077924-DB8C-48E7-BB21-1BEB53F3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FC81A-91C9-4B67-9B44-E56CDE382F6F}"/>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53523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2AC4-086D-4ABE-9D32-C10B29DA0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4FC20-E567-4608-9BB2-3E43D178E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CB101-B5A8-4683-908F-71707877D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03DFD1-0A07-488E-8338-B4316555FEE3}"/>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6" name="Footer Placeholder 5">
            <a:extLst>
              <a:ext uri="{FF2B5EF4-FFF2-40B4-BE49-F238E27FC236}">
                <a16:creationId xmlns:a16="http://schemas.microsoft.com/office/drawing/2014/main" id="{FCC1F008-88F0-4CC2-933C-B83AEA5A7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25C4F-BB86-445E-80B3-61015AC69BA2}"/>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83329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630A-7F81-411F-B1AC-B1D6E5E01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6F0B8-1281-4F7B-B03A-C4EE8C2B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B7D9C9-89E2-43EA-B801-60CE823FA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F2A009-4E4D-4721-8860-0DEA64206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F2459-2114-4963-8B3F-EF7F28B5D2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AEA5E5-31BF-4297-AB3D-0815C5E51D84}"/>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8" name="Footer Placeholder 7">
            <a:extLst>
              <a:ext uri="{FF2B5EF4-FFF2-40B4-BE49-F238E27FC236}">
                <a16:creationId xmlns:a16="http://schemas.microsoft.com/office/drawing/2014/main" id="{2B832372-DFB8-46AA-936D-7E1323B8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F327A-2942-4E02-90C8-C69EC6F3B465}"/>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408597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109-75D7-4F21-837B-D47535B661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CD8A0-AADB-4796-B2C3-F4FB2D552A69}"/>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4" name="Footer Placeholder 3">
            <a:extLst>
              <a:ext uri="{FF2B5EF4-FFF2-40B4-BE49-F238E27FC236}">
                <a16:creationId xmlns:a16="http://schemas.microsoft.com/office/drawing/2014/main" id="{9765AF42-27D8-4D34-A6D5-5CF0E163F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7FAD9A-E656-4509-BCDA-A6B88FD08B1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93516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2A24C-2863-46C0-A60A-6315A7EAC618}"/>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3" name="Footer Placeholder 2">
            <a:extLst>
              <a:ext uri="{FF2B5EF4-FFF2-40B4-BE49-F238E27FC236}">
                <a16:creationId xmlns:a16="http://schemas.microsoft.com/office/drawing/2014/main" id="{EB91FEED-BFE3-4DB9-AB13-C013344AB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A3E5B-E0E6-4FF0-BB21-E3C83A38F41D}"/>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06229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356C-506C-499B-AEBD-D96F98062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60038-849E-4F32-9E03-75E858F2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E2C17-9E04-486F-9EF8-BD831E7B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2E2A1-103F-452F-93C5-C9A5DCCDBCF9}"/>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6" name="Footer Placeholder 5">
            <a:extLst>
              <a:ext uri="{FF2B5EF4-FFF2-40B4-BE49-F238E27FC236}">
                <a16:creationId xmlns:a16="http://schemas.microsoft.com/office/drawing/2014/main" id="{1F225D03-5412-478B-8014-92A924027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4EFD1-1E39-4BAB-8933-40F5C3191D0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53349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655C-9F99-4631-B465-3FE039CFB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6FDBDF-8A40-429B-8117-186852D67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6C5C9D-CB43-4811-A5AC-DB7D5B58F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4BAF1-7E7C-41CC-94EB-55B4A0BAA809}"/>
              </a:ext>
            </a:extLst>
          </p:cNvPr>
          <p:cNvSpPr>
            <a:spLocks noGrp="1"/>
          </p:cNvSpPr>
          <p:nvPr>
            <p:ph type="dt" sz="half" idx="10"/>
          </p:nvPr>
        </p:nvSpPr>
        <p:spPr/>
        <p:txBody>
          <a:bodyPr/>
          <a:lstStyle/>
          <a:p>
            <a:fld id="{30C79253-8408-4965-80FF-421FE7691A11}" type="datetimeFigureOut">
              <a:rPr lang="en-US" smtClean="0"/>
              <a:t>10/28/2020</a:t>
            </a:fld>
            <a:endParaRPr lang="en-US"/>
          </a:p>
        </p:txBody>
      </p:sp>
      <p:sp>
        <p:nvSpPr>
          <p:cNvPr id="6" name="Footer Placeholder 5">
            <a:extLst>
              <a:ext uri="{FF2B5EF4-FFF2-40B4-BE49-F238E27FC236}">
                <a16:creationId xmlns:a16="http://schemas.microsoft.com/office/drawing/2014/main" id="{783F5F24-2A3B-4487-8FCD-F3514D12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846B-4DB9-430F-BDFF-FE7647C7AD5F}"/>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54284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4C296-0D3C-40B4-880F-86351432C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F1559-0D26-4164-BBDB-EAB20B388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16993-FA4E-4B8E-AE36-2F7212815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79253-8408-4965-80FF-421FE7691A11}" type="datetimeFigureOut">
              <a:rPr lang="en-US" smtClean="0"/>
              <a:t>10/28/2020</a:t>
            </a:fld>
            <a:endParaRPr lang="en-US"/>
          </a:p>
        </p:txBody>
      </p:sp>
      <p:sp>
        <p:nvSpPr>
          <p:cNvPr id="5" name="Footer Placeholder 4">
            <a:extLst>
              <a:ext uri="{FF2B5EF4-FFF2-40B4-BE49-F238E27FC236}">
                <a16:creationId xmlns:a16="http://schemas.microsoft.com/office/drawing/2014/main" id="{2DCD462F-E87D-43F6-85FF-B8AEA6037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A57AD4-FD5F-4487-BB7A-E3B0EDE4E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28D05-CAF2-4F9E-B5FB-6E2EE9C402B8}" type="slidenum">
              <a:rPr lang="en-US" smtClean="0"/>
              <a:t>‹#›</a:t>
            </a:fld>
            <a:endParaRPr lang="en-US"/>
          </a:p>
        </p:txBody>
      </p:sp>
    </p:spTree>
    <p:extLst>
      <p:ext uri="{BB962C8B-B14F-4D97-AF65-F5344CB8AC3E}">
        <p14:creationId xmlns:p14="http://schemas.microsoft.com/office/powerpoint/2010/main" val="272022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043-AF0D-4368-8AFC-721C07156AA2}"/>
              </a:ext>
            </a:extLst>
          </p:cNvPr>
          <p:cNvSpPr>
            <a:spLocks noGrp="1"/>
          </p:cNvSpPr>
          <p:nvPr>
            <p:ph type="title"/>
          </p:nvPr>
        </p:nvSpPr>
        <p:spPr>
          <a:xfrm>
            <a:off x="4875009" y="345234"/>
            <a:ext cx="6929464" cy="1653366"/>
          </a:xfrm>
        </p:spPr>
        <p:txBody>
          <a:bodyPr>
            <a:noAutofit/>
          </a:bodyPr>
          <a:lstStyle/>
          <a:p>
            <a:pPr algn="ctr"/>
            <a:r>
              <a:rPr lang="en-US" sz="3200" b="1" i="0" dirty="0">
                <a:solidFill>
                  <a:srgbClr val="232333"/>
                </a:solidFill>
                <a:effectLst/>
                <a:latin typeface="Lato"/>
              </a:rPr>
              <a:t>ESA Water Cooler Chat</a:t>
            </a:r>
            <a:br>
              <a:rPr lang="en-US" sz="3600" b="1" i="0" dirty="0">
                <a:solidFill>
                  <a:srgbClr val="232333"/>
                </a:solidFill>
                <a:effectLst/>
                <a:latin typeface="Lato"/>
              </a:rPr>
            </a:br>
            <a:r>
              <a:rPr lang="en-US" sz="3200" b="1" i="0" dirty="0">
                <a:solidFill>
                  <a:srgbClr val="232333"/>
                </a:solidFill>
                <a:effectLst/>
                <a:latin typeface="Lato"/>
              </a:rPr>
              <a:t>The Ins and Outs of </a:t>
            </a:r>
            <a:br>
              <a:rPr lang="en-US" sz="3200" b="1" i="0" dirty="0">
                <a:solidFill>
                  <a:srgbClr val="232333"/>
                </a:solidFill>
                <a:effectLst/>
                <a:latin typeface="Lato"/>
              </a:rPr>
            </a:br>
            <a:r>
              <a:rPr lang="en-US" sz="3200" b="1" i="0" dirty="0">
                <a:solidFill>
                  <a:srgbClr val="232333"/>
                </a:solidFill>
                <a:effectLst/>
                <a:latin typeface="Lato"/>
              </a:rPr>
              <a:t>Proposing a Session for #ESA2021</a:t>
            </a:r>
            <a:endParaRPr lang="en-US" sz="3200" dirty="0"/>
          </a:p>
        </p:txBody>
      </p:sp>
      <p:pic>
        <p:nvPicPr>
          <p:cNvPr id="5" name="Content Placeholder 4" descr="Logo, company name&#10;&#10;Description automatically generated">
            <a:extLst>
              <a:ext uri="{FF2B5EF4-FFF2-40B4-BE49-F238E27FC236}">
                <a16:creationId xmlns:a16="http://schemas.microsoft.com/office/drawing/2014/main" id="{7BB9CC50-30B8-462E-8BA9-64B5A8C31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546" y="-45114"/>
            <a:ext cx="3594112" cy="2158636"/>
          </a:xfrm>
        </p:spPr>
      </p:pic>
      <p:sp>
        <p:nvSpPr>
          <p:cNvPr id="7" name="TextBox 6">
            <a:extLst>
              <a:ext uri="{FF2B5EF4-FFF2-40B4-BE49-F238E27FC236}">
                <a16:creationId xmlns:a16="http://schemas.microsoft.com/office/drawing/2014/main" id="{FA1AA6E3-B76D-466D-925F-43D4805F913D}"/>
              </a:ext>
            </a:extLst>
          </p:cNvPr>
          <p:cNvSpPr txBox="1"/>
          <p:nvPr/>
        </p:nvSpPr>
        <p:spPr>
          <a:xfrm>
            <a:off x="2393526" y="2380694"/>
            <a:ext cx="7404948" cy="4031873"/>
          </a:xfrm>
          <a:prstGeom prst="rect">
            <a:avLst/>
          </a:prstGeom>
          <a:noFill/>
        </p:spPr>
        <p:txBody>
          <a:bodyPr wrap="square">
            <a:spAutoFit/>
          </a:bodyPr>
          <a:lstStyle/>
          <a:p>
            <a:r>
              <a:rPr lang="en-US" sz="2800" dirty="0"/>
              <a:t>Sarah Emery, 2021 Program Chair </a:t>
            </a:r>
          </a:p>
          <a:p>
            <a:r>
              <a:rPr lang="en-US" sz="2800" dirty="0"/>
              <a:t>Kiona Ogle, 2020 Program Chair</a:t>
            </a:r>
          </a:p>
          <a:p>
            <a:r>
              <a:rPr lang="en-US" sz="2800" dirty="0"/>
              <a:t>Sarah Anderson, Meetings Committee</a:t>
            </a:r>
            <a:br>
              <a:rPr lang="en-US" sz="2800" dirty="0"/>
            </a:br>
            <a:r>
              <a:rPr lang="en-US" sz="2800" dirty="0"/>
              <a:t>Ryan McEwan, 2019 Program Chair</a:t>
            </a:r>
          </a:p>
          <a:p>
            <a:endParaRPr lang="en-US" sz="2800" dirty="0"/>
          </a:p>
          <a:p>
            <a:r>
              <a:rPr lang="en-US" sz="2800" dirty="0"/>
              <a:t>Christi Nam, Director, Conventions and Meetings</a:t>
            </a:r>
          </a:p>
          <a:p>
            <a:r>
              <a:rPr lang="en-US" sz="2800" dirty="0"/>
              <a:t>Jennifer Riem, Meeting Program Associate</a:t>
            </a:r>
            <a:br>
              <a:rPr lang="en-US" sz="2800" dirty="0"/>
            </a:br>
            <a:endParaRPr lang="en-US" sz="2800" dirty="0"/>
          </a:p>
          <a:p>
            <a:pPr algn="ctr"/>
            <a:r>
              <a:rPr lang="en-US" sz="2800" dirty="0"/>
              <a:t>https://www.esa.org/longbeach/</a:t>
            </a:r>
          </a:p>
        </p:txBody>
      </p:sp>
    </p:spTree>
    <p:extLst>
      <p:ext uri="{BB962C8B-B14F-4D97-AF65-F5344CB8AC3E}">
        <p14:creationId xmlns:p14="http://schemas.microsoft.com/office/powerpoint/2010/main" val="146987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B9140C-486E-4DC0-9132-90FD7FDB2914}"/>
              </a:ext>
            </a:extLst>
          </p:cNvPr>
          <p:cNvSpPr txBox="1"/>
          <p:nvPr/>
        </p:nvSpPr>
        <p:spPr>
          <a:xfrm>
            <a:off x="3887160" y="195309"/>
            <a:ext cx="4417680" cy="369332"/>
          </a:xfrm>
          <a:prstGeom prst="rect">
            <a:avLst/>
          </a:prstGeom>
          <a:noFill/>
        </p:spPr>
        <p:txBody>
          <a:bodyPr wrap="square">
            <a:spAutoFit/>
          </a:bodyPr>
          <a:lstStyle/>
          <a:p>
            <a:r>
              <a:rPr lang="en-US" dirty="0"/>
              <a:t>Organized Oral Session Proposal Guidelines</a:t>
            </a:r>
          </a:p>
        </p:txBody>
      </p:sp>
      <p:pic>
        <p:nvPicPr>
          <p:cNvPr id="4" name="Picture 3">
            <a:extLst>
              <a:ext uri="{FF2B5EF4-FFF2-40B4-BE49-F238E27FC236}">
                <a16:creationId xmlns:a16="http://schemas.microsoft.com/office/drawing/2014/main" id="{5D3CAF25-911D-4B74-A685-D2C2BAE34754}"/>
              </a:ext>
            </a:extLst>
          </p:cNvPr>
          <p:cNvPicPr>
            <a:picLocks noChangeAspect="1"/>
          </p:cNvPicPr>
          <p:nvPr/>
        </p:nvPicPr>
        <p:blipFill>
          <a:blip r:embed="rId3"/>
          <a:stretch>
            <a:fillRect/>
          </a:stretch>
        </p:blipFill>
        <p:spPr>
          <a:xfrm>
            <a:off x="3038919" y="985421"/>
            <a:ext cx="6010771" cy="5677270"/>
          </a:xfrm>
          <a:prstGeom prst="rect">
            <a:avLst/>
          </a:prstGeom>
        </p:spPr>
      </p:pic>
    </p:spTree>
    <p:extLst>
      <p:ext uri="{BB962C8B-B14F-4D97-AF65-F5344CB8AC3E}">
        <p14:creationId xmlns:p14="http://schemas.microsoft.com/office/powerpoint/2010/main" val="127644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B9140C-486E-4DC0-9132-90FD7FDB2914}"/>
              </a:ext>
            </a:extLst>
          </p:cNvPr>
          <p:cNvSpPr txBox="1"/>
          <p:nvPr/>
        </p:nvSpPr>
        <p:spPr>
          <a:xfrm>
            <a:off x="4096952" y="184667"/>
            <a:ext cx="4157893" cy="369332"/>
          </a:xfrm>
          <a:prstGeom prst="rect">
            <a:avLst/>
          </a:prstGeom>
          <a:noFill/>
        </p:spPr>
        <p:txBody>
          <a:bodyPr wrap="square">
            <a:spAutoFit/>
          </a:bodyPr>
          <a:lstStyle/>
          <a:p>
            <a:r>
              <a:rPr lang="en-US" dirty="0"/>
              <a:t>Inspire Session Proposal Guidelines</a:t>
            </a:r>
          </a:p>
        </p:txBody>
      </p:sp>
      <p:pic>
        <p:nvPicPr>
          <p:cNvPr id="4" name="Picture 3">
            <a:extLst>
              <a:ext uri="{FF2B5EF4-FFF2-40B4-BE49-F238E27FC236}">
                <a16:creationId xmlns:a16="http://schemas.microsoft.com/office/drawing/2014/main" id="{7654D888-6475-49BB-BDCD-1495C20788B2}"/>
              </a:ext>
            </a:extLst>
          </p:cNvPr>
          <p:cNvPicPr>
            <a:picLocks noChangeAspect="1"/>
          </p:cNvPicPr>
          <p:nvPr/>
        </p:nvPicPr>
        <p:blipFill>
          <a:blip r:embed="rId3"/>
          <a:stretch>
            <a:fillRect/>
          </a:stretch>
        </p:blipFill>
        <p:spPr>
          <a:xfrm>
            <a:off x="3284738" y="742726"/>
            <a:ext cx="5622524" cy="5930607"/>
          </a:xfrm>
          <a:prstGeom prst="rect">
            <a:avLst/>
          </a:prstGeom>
        </p:spPr>
      </p:pic>
    </p:spTree>
    <p:extLst>
      <p:ext uri="{BB962C8B-B14F-4D97-AF65-F5344CB8AC3E}">
        <p14:creationId xmlns:p14="http://schemas.microsoft.com/office/powerpoint/2010/main" val="309443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043-AF0D-4368-8AFC-721C07156AA2}"/>
              </a:ext>
            </a:extLst>
          </p:cNvPr>
          <p:cNvSpPr>
            <a:spLocks noGrp="1"/>
          </p:cNvSpPr>
          <p:nvPr>
            <p:ph type="title"/>
          </p:nvPr>
        </p:nvSpPr>
        <p:spPr>
          <a:xfrm>
            <a:off x="4875009" y="345234"/>
            <a:ext cx="6929464" cy="1653366"/>
          </a:xfrm>
        </p:spPr>
        <p:txBody>
          <a:bodyPr>
            <a:noAutofit/>
          </a:bodyPr>
          <a:lstStyle/>
          <a:p>
            <a:pPr algn="ctr"/>
            <a:r>
              <a:rPr lang="en-US" sz="3200" b="1" i="0" dirty="0">
                <a:solidFill>
                  <a:srgbClr val="232333"/>
                </a:solidFill>
                <a:effectLst/>
                <a:latin typeface="Lato"/>
              </a:rPr>
              <a:t>ESA Water Cooler Chat</a:t>
            </a:r>
            <a:br>
              <a:rPr lang="en-US" sz="3600" b="1" i="0" dirty="0">
                <a:solidFill>
                  <a:srgbClr val="232333"/>
                </a:solidFill>
                <a:effectLst/>
                <a:latin typeface="Lato"/>
              </a:rPr>
            </a:br>
            <a:r>
              <a:rPr lang="en-US" sz="3200" b="1" i="0" dirty="0">
                <a:solidFill>
                  <a:srgbClr val="232333"/>
                </a:solidFill>
                <a:effectLst/>
                <a:latin typeface="Lato"/>
              </a:rPr>
              <a:t>The Ins and Outs of </a:t>
            </a:r>
            <a:br>
              <a:rPr lang="en-US" sz="3200" b="1" i="0" dirty="0">
                <a:solidFill>
                  <a:srgbClr val="232333"/>
                </a:solidFill>
                <a:effectLst/>
                <a:latin typeface="Lato"/>
              </a:rPr>
            </a:br>
            <a:r>
              <a:rPr lang="en-US" sz="3200" b="1" i="0" dirty="0">
                <a:solidFill>
                  <a:srgbClr val="232333"/>
                </a:solidFill>
                <a:effectLst/>
                <a:latin typeface="Lato"/>
              </a:rPr>
              <a:t>Proposing a Session for #ESA2021</a:t>
            </a:r>
            <a:endParaRPr lang="en-US" sz="3200" dirty="0"/>
          </a:p>
        </p:txBody>
      </p:sp>
      <p:pic>
        <p:nvPicPr>
          <p:cNvPr id="5" name="Content Placeholder 4" descr="Logo, company name&#10;&#10;Description automatically generated">
            <a:extLst>
              <a:ext uri="{FF2B5EF4-FFF2-40B4-BE49-F238E27FC236}">
                <a16:creationId xmlns:a16="http://schemas.microsoft.com/office/drawing/2014/main" id="{7BB9CC50-30B8-462E-8BA9-64B5A8C31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546" y="-45114"/>
            <a:ext cx="3594112" cy="2158636"/>
          </a:xfrm>
        </p:spPr>
      </p:pic>
      <p:pic>
        <p:nvPicPr>
          <p:cNvPr id="4" name="Picture 3">
            <a:extLst>
              <a:ext uri="{FF2B5EF4-FFF2-40B4-BE49-F238E27FC236}">
                <a16:creationId xmlns:a16="http://schemas.microsoft.com/office/drawing/2014/main" id="{45166D9C-74CB-440A-A584-466D6A2D6342}"/>
              </a:ext>
            </a:extLst>
          </p:cNvPr>
          <p:cNvPicPr>
            <a:picLocks noChangeAspect="1"/>
          </p:cNvPicPr>
          <p:nvPr/>
        </p:nvPicPr>
        <p:blipFill>
          <a:blip r:embed="rId4"/>
          <a:stretch>
            <a:fillRect/>
          </a:stretch>
        </p:blipFill>
        <p:spPr>
          <a:xfrm>
            <a:off x="4554380" y="2346831"/>
            <a:ext cx="6776349" cy="4165935"/>
          </a:xfrm>
          <a:prstGeom prst="rect">
            <a:avLst/>
          </a:prstGeom>
        </p:spPr>
      </p:pic>
      <p:sp>
        <p:nvSpPr>
          <p:cNvPr id="6" name="TextBox 5">
            <a:extLst>
              <a:ext uri="{FF2B5EF4-FFF2-40B4-BE49-F238E27FC236}">
                <a16:creationId xmlns:a16="http://schemas.microsoft.com/office/drawing/2014/main" id="{306ACC03-C229-4B61-9097-6917847E0F37}"/>
              </a:ext>
            </a:extLst>
          </p:cNvPr>
          <p:cNvSpPr txBox="1"/>
          <p:nvPr/>
        </p:nvSpPr>
        <p:spPr>
          <a:xfrm>
            <a:off x="562692" y="2496818"/>
            <a:ext cx="3760733" cy="523220"/>
          </a:xfrm>
          <a:prstGeom prst="rect">
            <a:avLst/>
          </a:prstGeom>
          <a:noFill/>
        </p:spPr>
        <p:txBody>
          <a:bodyPr wrap="square">
            <a:spAutoFit/>
          </a:bodyPr>
          <a:lstStyle/>
          <a:p>
            <a:pPr algn="ctr"/>
            <a:r>
              <a:rPr lang="en-US" sz="2800" dirty="0"/>
              <a:t>2021 Meeting Theme</a:t>
            </a:r>
          </a:p>
        </p:txBody>
      </p:sp>
    </p:spTree>
    <p:extLst>
      <p:ext uri="{BB962C8B-B14F-4D97-AF65-F5344CB8AC3E}">
        <p14:creationId xmlns:p14="http://schemas.microsoft.com/office/powerpoint/2010/main" val="273701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043-AF0D-4368-8AFC-721C07156AA2}"/>
              </a:ext>
            </a:extLst>
          </p:cNvPr>
          <p:cNvSpPr>
            <a:spLocks noGrp="1"/>
          </p:cNvSpPr>
          <p:nvPr>
            <p:ph type="title"/>
          </p:nvPr>
        </p:nvSpPr>
        <p:spPr>
          <a:xfrm>
            <a:off x="4875009" y="345234"/>
            <a:ext cx="6929464" cy="1653366"/>
          </a:xfrm>
        </p:spPr>
        <p:txBody>
          <a:bodyPr>
            <a:noAutofit/>
          </a:bodyPr>
          <a:lstStyle/>
          <a:p>
            <a:pPr algn="ctr"/>
            <a:r>
              <a:rPr lang="en-US" sz="3200" b="1" i="0" dirty="0">
                <a:solidFill>
                  <a:srgbClr val="232333"/>
                </a:solidFill>
                <a:effectLst/>
                <a:latin typeface="Lato"/>
              </a:rPr>
              <a:t>ESA Water Cooler Chat</a:t>
            </a:r>
            <a:br>
              <a:rPr lang="en-US" sz="3600" b="1" i="0" dirty="0">
                <a:solidFill>
                  <a:srgbClr val="232333"/>
                </a:solidFill>
                <a:effectLst/>
                <a:latin typeface="Lato"/>
              </a:rPr>
            </a:br>
            <a:r>
              <a:rPr lang="en-US" sz="3200" b="1" i="0" dirty="0">
                <a:solidFill>
                  <a:srgbClr val="232333"/>
                </a:solidFill>
                <a:effectLst/>
                <a:latin typeface="Lato"/>
              </a:rPr>
              <a:t>The Ins and Outs of </a:t>
            </a:r>
            <a:br>
              <a:rPr lang="en-US" sz="3200" b="1" i="0" dirty="0">
                <a:solidFill>
                  <a:srgbClr val="232333"/>
                </a:solidFill>
                <a:effectLst/>
                <a:latin typeface="Lato"/>
              </a:rPr>
            </a:br>
            <a:r>
              <a:rPr lang="en-US" sz="3200" b="1" i="0" dirty="0">
                <a:solidFill>
                  <a:srgbClr val="232333"/>
                </a:solidFill>
                <a:effectLst/>
                <a:latin typeface="Lato"/>
              </a:rPr>
              <a:t>Proposing a Session for #ESA2021</a:t>
            </a:r>
            <a:endParaRPr lang="en-US" sz="3200" dirty="0"/>
          </a:p>
        </p:txBody>
      </p:sp>
      <p:pic>
        <p:nvPicPr>
          <p:cNvPr id="5" name="Content Placeholder 4" descr="Logo, company name&#10;&#10;Description automatically generated">
            <a:extLst>
              <a:ext uri="{FF2B5EF4-FFF2-40B4-BE49-F238E27FC236}">
                <a16:creationId xmlns:a16="http://schemas.microsoft.com/office/drawing/2014/main" id="{7BB9CC50-30B8-462E-8BA9-64B5A8C31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546" y="-45114"/>
            <a:ext cx="3594112" cy="2158636"/>
          </a:xfrm>
        </p:spPr>
      </p:pic>
      <p:sp>
        <p:nvSpPr>
          <p:cNvPr id="7" name="TextBox 6">
            <a:extLst>
              <a:ext uri="{FF2B5EF4-FFF2-40B4-BE49-F238E27FC236}">
                <a16:creationId xmlns:a16="http://schemas.microsoft.com/office/drawing/2014/main" id="{FA1AA6E3-B76D-466D-925F-43D4805F913D}"/>
              </a:ext>
            </a:extLst>
          </p:cNvPr>
          <p:cNvSpPr txBox="1"/>
          <p:nvPr/>
        </p:nvSpPr>
        <p:spPr>
          <a:xfrm>
            <a:off x="2393526" y="2425082"/>
            <a:ext cx="7404948" cy="4154984"/>
          </a:xfrm>
          <a:prstGeom prst="rect">
            <a:avLst/>
          </a:prstGeom>
          <a:noFill/>
        </p:spPr>
        <p:txBody>
          <a:bodyPr wrap="square">
            <a:spAutoFit/>
          </a:bodyPr>
          <a:lstStyle/>
          <a:p>
            <a:pPr algn="ctr"/>
            <a:r>
              <a:rPr lang="en-US" sz="2400" b="1" dirty="0"/>
              <a:t>Questions after today?</a:t>
            </a:r>
          </a:p>
          <a:p>
            <a:pPr algn="ctr"/>
            <a:endParaRPr lang="en-US" sz="2400" dirty="0"/>
          </a:p>
          <a:p>
            <a:pPr algn="ctr"/>
            <a:r>
              <a:rPr lang="en-US" sz="2400" dirty="0"/>
              <a:t>Sarah Emery</a:t>
            </a:r>
            <a:br>
              <a:rPr lang="en-US" sz="2400" dirty="0"/>
            </a:br>
            <a:r>
              <a:rPr lang="en-US" sz="2400" dirty="0"/>
              <a:t>2021 Program Chair</a:t>
            </a:r>
            <a:br>
              <a:rPr lang="en-US" sz="2400" dirty="0"/>
            </a:br>
            <a:r>
              <a:rPr lang="en-US" sz="2400" dirty="0"/>
              <a:t>sarah.emery@louisville.edu</a:t>
            </a:r>
            <a:br>
              <a:rPr lang="en-US" sz="2400" dirty="0"/>
            </a:br>
            <a:br>
              <a:rPr lang="en-US" sz="2400" dirty="0"/>
            </a:br>
            <a:r>
              <a:rPr lang="en-US" sz="2400" dirty="0"/>
              <a:t>Jennifer Riem</a:t>
            </a:r>
            <a:br>
              <a:rPr lang="en-US" sz="2400" dirty="0"/>
            </a:br>
            <a:r>
              <a:rPr lang="en-US" sz="2400" dirty="0"/>
              <a:t>Meeting Program Associate</a:t>
            </a:r>
            <a:br>
              <a:rPr lang="en-US" sz="2400" dirty="0"/>
            </a:br>
            <a:r>
              <a:rPr lang="en-US" sz="2400" dirty="0"/>
              <a:t>jennifer@esa.org</a:t>
            </a:r>
            <a:br>
              <a:rPr lang="en-US" sz="2400" dirty="0"/>
            </a:br>
            <a:endParaRPr lang="en-US" sz="2400" dirty="0"/>
          </a:p>
          <a:p>
            <a:pPr algn="ctr"/>
            <a:r>
              <a:rPr lang="en-US" sz="2400" dirty="0"/>
              <a:t>https://www.esa.org/longbeach/</a:t>
            </a:r>
          </a:p>
        </p:txBody>
      </p:sp>
    </p:spTree>
    <p:extLst>
      <p:ext uri="{BB962C8B-B14F-4D97-AF65-F5344CB8AC3E}">
        <p14:creationId xmlns:p14="http://schemas.microsoft.com/office/powerpoint/2010/main" val="5551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FD5C8-A419-4A89-A946-E6671565B7A7}"/>
              </a:ext>
            </a:extLst>
          </p:cNvPr>
          <p:cNvPicPr>
            <a:picLocks noChangeAspect="1"/>
          </p:cNvPicPr>
          <p:nvPr/>
        </p:nvPicPr>
        <p:blipFill>
          <a:blip r:embed="rId3"/>
          <a:stretch>
            <a:fillRect/>
          </a:stretch>
        </p:blipFill>
        <p:spPr>
          <a:xfrm>
            <a:off x="4747219" y="0"/>
            <a:ext cx="7444781" cy="6858000"/>
          </a:xfrm>
          <a:prstGeom prst="rect">
            <a:avLst/>
          </a:prstGeom>
        </p:spPr>
      </p:pic>
      <p:sp>
        <p:nvSpPr>
          <p:cNvPr id="5" name="TextBox 4">
            <a:extLst>
              <a:ext uri="{FF2B5EF4-FFF2-40B4-BE49-F238E27FC236}">
                <a16:creationId xmlns:a16="http://schemas.microsoft.com/office/drawing/2014/main" id="{195AC6FA-57B3-4D05-8687-FE4A89BDD1EB}"/>
              </a:ext>
            </a:extLst>
          </p:cNvPr>
          <p:cNvSpPr txBox="1"/>
          <p:nvPr/>
        </p:nvSpPr>
        <p:spPr>
          <a:xfrm>
            <a:off x="589325" y="2919261"/>
            <a:ext cx="4157893" cy="1077218"/>
          </a:xfrm>
          <a:prstGeom prst="rect">
            <a:avLst/>
          </a:prstGeom>
          <a:noFill/>
        </p:spPr>
        <p:txBody>
          <a:bodyPr wrap="square">
            <a:spAutoFit/>
          </a:bodyPr>
          <a:lstStyle/>
          <a:p>
            <a:r>
              <a:rPr lang="en-US" sz="2800" dirty="0"/>
              <a:t>Proposal Submission Link:</a:t>
            </a:r>
          </a:p>
          <a:p>
            <a:endParaRPr lang="en-US" dirty="0"/>
          </a:p>
          <a:p>
            <a:r>
              <a:rPr lang="en-US" dirty="0"/>
              <a:t>https://eco.confex.com/eco/2021/cfs.cgi</a:t>
            </a:r>
          </a:p>
        </p:txBody>
      </p:sp>
    </p:spTree>
    <p:extLst>
      <p:ext uri="{BB962C8B-B14F-4D97-AF65-F5344CB8AC3E}">
        <p14:creationId xmlns:p14="http://schemas.microsoft.com/office/powerpoint/2010/main" val="39695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CA756B-C1AE-467E-B2EC-F1AA00983EED}"/>
              </a:ext>
            </a:extLst>
          </p:cNvPr>
          <p:cNvPicPr>
            <a:picLocks noChangeAspect="1"/>
          </p:cNvPicPr>
          <p:nvPr/>
        </p:nvPicPr>
        <p:blipFill>
          <a:blip r:embed="rId3"/>
          <a:stretch>
            <a:fillRect/>
          </a:stretch>
        </p:blipFill>
        <p:spPr>
          <a:xfrm>
            <a:off x="1633105" y="0"/>
            <a:ext cx="8519352" cy="6858000"/>
          </a:xfrm>
          <a:prstGeom prst="rect">
            <a:avLst/>
          </a:prstGeom>
        </p:spPr>
      </p:pic>
    </p:spTree>
    <p:extLst>
      <p:ext uri="{BB962C8B-B14F-4D97-AF65-F5344CB8AC3E}">
        <p14:creationId xmlns:p14="http://schemas.microsoft.com/office/powerpoint/2010/main" val="28111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DEC1CA-E20D-43D3-829C-392F51B7B6D6}"/>
              </a:ext>
            </a:extLst>
          </p:cNvPr>
          <p:cNvPicPr>
            <a:picLocks noChangeAspect="1"/>
          </p:cNvPicPr>
          <p:nvPr/>
        </p:nvPicPr>
        <p:blipFill>
          <a:blip r:embed="rId3"/>
          <a:stretch>
            <a:fillRect/>
          </a:stretch>
        </p:blipFill>
        <p:spPr>
          <a:xfrm>
            <a:off x="2133275" y="0"/>
            <a:ext cx="7925450" cy="6858000"/>
          </a:xfrm>
          <a:prstGeom prst="rect">
            <a:avLst/>
          </a:prstGeom>
        </p:spPr>
      </p:pic>
    </p:spTree>
    <p:extLst>
      <p:ext uri="{BB962C8B-B14F-4D97-AF65-F5344CB8AC3E}">
        <p14:creationId xmlns:p14="http://schemas.microsoft.com/office/powerpoint/2010/main" val="270967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50BFB2-FBB4-423A-8C22-460C8761D7C6}"/>
              </a:ext>
            </a:extLst>
          </p:cNvPr>
          <p:cNvPicPr>
            <a:picLocks noChangeAspect="1"/>
          </p:cNvPicPr>
          <p:nvPr/>
        </p:nvPicPr>
        <p:blipFill>
          <a:blip r:embed="rId3"/>
          <a:stretch>
            <a:fillRect/>
          </a:stretch>
        </p:blipFill>
        <p:spPr>
          <a:xfrm>
            <a:off x="1885950" y="1905000"/>
            <a:ext cx="8420100" cy="3048000"/>
          </a:xfrm>
          <a:prstGeom prst="rect">
            <a:avLst/>
          </a:prstGeom>
        </p:spPr>
      </p:pic>
      <p:pic>
        <p:nvPicPr>
          <p:cNvPr id="5" name="Picture 4">
            <a:extLst>
              <a:ext uri="{FF2B5EF4-FFF2-40B4-BE49-F238E27FC236}">
                <a16:creationId xmlns:a16="http://schemas.microsoft.com/office/drawing/2014/main" id="{E1E5DB1A-7D87-42F7-80B9-F4ACBBDE3430}"/>
              </a:ext>
            </a:extLst>
          </p:cNvPr>
          <p:cNvPicPr>
            <a:picLocks noChangeAspect="1"/>
          </p:cNvPicPr>
          <p:nvPr/>
        </p:nvPicPr>
        <p:blipFill>
          <a:blip r:embed="rId4"/>
          <a:stretch>
            <a:fillRect/>
          </a:stretch>
        </p:blipFill>
        <p:spPr>
          <a:xfrm>
            <a:off x="2457450" y="130823"/>
            <a:ext cx="7848600" cy="1352550"/>
          </a:xfrm>
          <a:prstGeom prst="rect">
            <a:avLst/>
          </a:prstGeom>
        </p:spPr>
      </p:pic>
    </p:spTree>
    <p:extLst>
      <p:ext uri="{BB962C8B-B14F-4D97-AF65-F5344CB8AC3E}">
        <p14:creationId xmlns:p14="http://schemas.microsoft.com/office/powerpoint/2010/main" val="139890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8F3D0E-3AD1-4E31-AAC8-09BB0A830359}"/>
              </a:ext>
            </a:extLst>
          </p:cNvPr>
          <p:cNvPicPr>
            <a:picLocks noChangeAspect="1"/>
          </p:cNvPicPr>
          <p:nvPr/>
        </p:nvPicPr>
        <p:blipFill>
          <a:blip r:embed="rId3"/>
          <a:stretch>
            <a:fillRect/>
          </a:stretch>
        </p:blipFill>
        <p:spPr>
          <a:xfrm>
            <a:off x="2048387" y="0"/>
            <a:ext cx="8095226" cy="6858000"/>
          </a:xfrm>
          <a:prstGeom prst="rect">
            <a:avLst/>
          </a:prstGeom>
        </p:spPr>
      </p:pic>
    </p:spTree>
    <p:extLst>
      <p:ext uri="{BB962C8B-B14F-4D97-AF65-F5344CB8AC3E}">
        <p14:creationId xmlns:p14="http://schemas.microsoft.com/office/powerpoint/2010/main" val="188092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091454-5585-4990-9435-A66925CC7F49}"/>
              </a:ext>
            </a:extLst>
          </p:cNvPr>
          <p:cNvPicPr>
            <a:picLocks noChangeAspect="1"/>
          </p:cNvPicPr>
          <p:nvPr/>
        </p:nvPicPr>
        <p:blipFill>
          <a:blip r:embed="rId3"/>
          <a:stretch>
            <a:fillRect/>
          </a:stretch>
        </p:blipFill>
        <p:spPr>
          <a:xfrm>
            <a:off x="2050245" y="0"/>
            <a:ext cx="8091509" cy="6858000"/>
          </a:xfrm>
          <a:prstGeom prst="rect">
            <a:avLst/>
          </a:prstGeom>
        </p:spPr>
      </p:pic>
    </p:spTree>
    <p:extLst>
      <p:ext uri="{BB962C8B-B14F-4D97-AF65-F5344CB8AC3E}">
        <p14:creationId xmlns:p14="http://schemas.microsoft.com/office/powerpoint/2010/main" val="153261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536D3-64B4-423B-BBB9-C6B091569194}"/>
              </a:ext>
            </a:extLst>
          </p:cNvPr>
          <p:cNvPicPr>
            <a:picLocks noChangeAspect="1"/>
          </p:cNvPicPr>
          <p:nvPr/>
        </p:nvPicPr>
        <p:blipFill>
          <a:blip r:embed="rId3"/>
          <a:stretch>
            <a:fillRect/>
          </a:stretch>
        </p:blipFill>
        <p:spPr>
          <a:xfrm>
            <a:off x="2307418" y="0"/>
            <a:ext cx="7577163" cy="6858000"/>
          </a:xfrm>
          <a:prstGeom prst="rect">
            <a:avLst/>
          </a:prstGeom>
        </p:spPr>
      </p:pic>
    </p:spTree>
    <p:extLst>
      <p:ext uri="{BB962C8B-B14F-4D97-AF65-F5344CB8AC3E}">
        <p14:creationId xmlns:p14="http://schemas.microsoft.com/office/powerpoint/2010/main" val="356773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EA034-0B06-46D2-BD84-38B925D25ED8}"/>
              </a:ext>
            </a:extLst>
          </p:cNvPr>
          <p:cNvPicPr>
            <a:picLocks noChangeAspect="1"/>
          </p:cNvPicPr>
          <p:nvPr/>
        </p:nvPicPr>
        <p:blipFill>
          <a:blip r:embed="rId3"/>
          <a:stretch>
            <a:fillRect/>
          </a:stretch>
        </p:blipFill>
        <p:spPr>
          <a:xfrm>
            <a:off x="3696419" y="797498"/>
            <a:ext cx="4799161" cy="5874071"/>
          </a:xfrm>
          <a:prstGeom prst="rect">
            <a:avLst/>
          </a:prstGeom>
        </p:spPr>
      </p:pic>
      <p:sp>
        <p:nvSpPr>
          <p:cNvPr id="5" name="TextBox 4">
            <a:extLst>
              <a:ext uri="{FF2B5EF4-FFF2-40B4-BE49-F238E27FC236}">
                <a16:creationId xmlns:a16="http://schemas.microsoft.com/office/drawing/2014/main" id="{0EB9140C-486E-4DC0-9132-90FD7FDB2914}"/>
              </a:ext>
            </a:extLst>
          </p:cNvPr>
          <p:cNvSpPr txBox="1"/>
          <p:nvPr/>
        </p:nvSpPr>
        <p:spPr>
          <a:xfrm>
            <a:off x="4337687" y="309226"/>
            <a:ext cx="4157893" cy="369332"/>
          </a:xfrm>
          <a:prstGeom prst="rect">
            <a:avLst/>
          </a:prstGeom>
          <a:noFill/>
        </p:spPr>
        <p:txBody>
          <a:bodyPr wrap="square">
            <a:spAutoFit/>
          </a:bodyPr>
          <a:lstStyle/>
          <a:p>
            <a:r>
              <a:rPr lang="en-US" dirty="0"/>
              <a:t>Symposium Proposal Guidelines</a:t>
            </a:r>
          </a:p>
        </p:txBody>
      </p:sp>
    </p:spTree>
    <p:extLst>
      <p:ext uri="{BB962C8B-B14F-4D97-AF65-F5344CB8AC3E}">
        <p14:creationId xmlns:p14="http://schemas.microsoft.com/office/powerpoint/2010/main" val="4004836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645</Words>
  <Application>Microsoft Office PowerPoint</Application>
  <PresentationFormat>Widescreen</PresentationFormat>
  <Paragraphs>48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Lato</vt:lpstr>
      <vt:lpstr>Office Theme</vt:lpstr>
      <vt:lpstr>ESA Water Cooler Chat The Ins and Outs of  Proposing a Session for #ESA2021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ESA Water Cooler Chat The Ins and Outs of  Proposing a Session for #ESA2021</vt:lpstr>
      <vt:lpstr>ESA Water Cooler Chat The Ins and Outs of  Proposing a Session for #ESA2021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Water Cooler Chat The Ins and Outs of  Proposing a Session for #ESA2021</dc:title>
  <dc:creator>Jennifer Riem</dc:creator>
  <cp:lastModifiedBy>Jennifer Riem</cp:lastModifiedBy>
  <cp:revision>1</cp:revision>
  <dcterms:created xsi:type="dcterms:W3CDTF">2020-10-26T15:44:17Z</dcterms:created>
  <dcterms:modified xsi:type="dcterms:W3CDTF">2020-10-28T20:42:52Z</dcterms:modified>
</cp:coreProperties>
</file>