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AFE9-BF23-914A-922D-9D48857631A0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E3133-6330-C347-B674-E3F103A0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8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a survey of the audience.  How big is the largest class you regularly teach?</a:t>
            </a:r>
          </a:p>
          <a:p>
            <a:r>
              <a:rPr lang="en-US" baseline="0" dirty="0" smtClean="0"/>
              <a:t>100-200?</a:t>
            </a:r>
          </a:p>
          <a:p>
            <a:r>
              <a:rPr lang="en-US" baseline="0" dirty="0" smtClean="0"/>
              <a:t>200-300?</a:t>
            </a:r>
          </a:p>
          <a:p>
            <a:r>
              <a:rPr lang="en-US" baseline="0" dirty="0" smtClean="0"/>
              <a:t>300-400</a:t>
            </a:r>
          </a:p>
          <a:p>
            <a:pPr marL="0" indent="0">
              <a:buFont typeface="Wingdings" charset="0"/>
              <a:buNone/>
            </a:pPr>
            <a:r>
              <a:rPr lang="en-US" baseline="0" dirty="0" smtClean="0"/>
              <a:t>&gt; 400</a:t>
            </a:r>
          </a:p>
          <a:p>
            <a:pPr marL="0" indent="0">
              <a:buFont typeface="Wingdings" charset="0"/>
              <a:buNone/>
            </a:pPr>
            <a:endParaRPr lang="en-US" dirty="0" smtClean="0"/>
          </a:p>
          <a:p>
            <a:pPr marL="0" indent="0">
              <a:buFont typeface="Wingdings" charset="0"/>
              <a:buNone/>
            </a:pPr>
            <a:r>
              <a:rPr lang="en-US" dirty="0" smtClean="0"/>
              <a:t>Explain graph.  I searched the peer-reviewed literature</a:t>
            </a:r>
            <a:r>
              <a:rPr lang="en-US" baseline="0" dirty="0" smtClean="0"/>
              <a:t> using keywords “large” and “lecture”.  These were the first 50 studies I found that were not review papers, meta-analyses, or opinion pieces.  Studies that describe their course as a large lecture cover courses ranging in size from 70 students to 600 students.  The five studies on the right did not give the number of students in the class.</a:t>
            </a:r>
          </a:p>
          <a:p>
            <a:pPr marL="0" indent="0">
              <a:buFont typeface="Wingdings" charset="0"/>
              <a:buNone/>
            </a:pPr>
            <a:endParaRPr lang="en-US" baseline="0" dirty="0" smtClean="0"/>
          </a:p>
          <a:p>
            <a:pPr marL="0" indent="0">
              <a:buFont typeface="Wingdings" charset="0"/>
              <a:buNone/>
            </a:pPr>
            <a:r>
              <a:rPr lang="en-US" baseline="0" dirty="0" smtClean="0"/>
              <a:t>Yellow diamonds are studies that assessed whether their teaching technique improved student performance compared to either a control group or each student’s predicted performance in the course using a mathematical model.  Dark blue diamonds either did not assess student performance at all or simply found that students improved over the duration of the course.  Only 24 studies (48%) assessed student performance.</a:t>
            </a:r>
          </a:p>
          <a:p>
            <a:pPr marL="0" indent="0">
              <a:buFont typeface="Wingdings" charset="0"/>
              <a:buNone/>
            </a:pPr>
            <a:endParaRPr lang="en-US" baseline="0" dirty="0" smtClean="0"/>
          </a:p>
          <a:p>
            <a:pPr marL="0" indent="0">
              <a:buFont typeface="Wingdings" charset="0"/>
              <a:buNone/>
            </a:pPr>
            <a:r>
              <a:rPr lang="en-US" baseline="0" dirty="0" smtClean="0"/>
              <a:t>Teaching techniques that work in a class of 100 are not necessarily going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3133-6330-C347-B674-E3F103A09A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3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5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264-1AE2-B547-BE87-60016B48447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D195-713B-1D4C-B228-090CC278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810"/>
            <a:ext cx="8229600" cy="440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136B4264-1AE2-B547-BE87-60016B48447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4F2AD195-713B-1D4C-B228-090CC278A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5143" y="0"/>
            <a:ext cx="602343" cy="68580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177735" y="-4349410"/>
            <a:ext cx="643390" cy="9289144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49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581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0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6539" y="-20821"/>
            <a:ext cx="9352173" cy="6858000"/>
          </a:xfrm>
          <a:prstGeom prst="rect">
            <a:avLst/>
          </a:prstGeom>
          <a:gradFill flip="none" rotWithShape="1">
            <a:gsLst>
              <a:gs pos="86000">
                <a:srgbClr val="00009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623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“large” lecture?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Sarah Shannon Firestone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1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211"/>
            <a:ext cx="8229600" cy="5173020"/>
          </a:xfrm>
        </p:spPr>
        <p:txBody>
          <a:bodyPr>
            <a:normAutofit/>
          </a:bodyPr>
          <a:lstStyle/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Need more studies in larger classes</a:t>
            </a:r>
          </a:p>
          <a:p>
            <a:pPr lvl="1"/>
            <a:r>
              <a:rPr lang="en-US" dirty="0" smtClean="0"/>
              <a:t>Assess student improvement</a:t>
            </a:r>
          </a:p>
          <a:p>
            <a:pPr lvl="1"/>
            <a:r>
              <a:rPr lang="en-US" dirty="0" smtClean="0"/>
              <a:t>Report class sizes</a:t>
            </a:r>
          </a:p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Practice exams</a:t>
            </a:r>
          </a:p>
          <a:p>
            <a:pPr lvl="1"/>
            <a:r>
              <a:rPr lang="en-US" dirty="0" smtClean="0"/>
              <a:t>Clickers</a:t>
            </a:r>
          </a:p>
          <a:p>
            <a:pPr lvl="1"/>
            <a:r>
              <a:rPr lang="en-US" dirty="0" smtClean="0"/>
              <a:t>Group work</a:t>
            </a:r>
          </a:p>
          <a:p>
            <a:pPr lvl="1"/>
            <a:endParaRPr lang="en-US" dirty="0"/>
          </a:p>
        </p:txBody>
      </p:sp>
      <p:pic>
        <p:nvPicPr>
          <p:cNvPr id="4" name="Picture 3" descr="big lecture pic 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662" y="4147478"/>
            <a:ext cx="5459337" cy="27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2" b="-1038"/>
          <a:stretch/>
        </p:blipFill>
        <p:spPr>
          <a:xfrm>
            <a:off x="457200" y="900016"/>
            <a:ext cx="8269673" cy="4937742"/>
          </a:xfrm>
        </p:spPr>
      </p:pic>
      <p:sp>
        <p:nvSpPr>
          <p:cNvPr id="5" name="TextBox 4"/>
          <p:cNvSpPr txBox="1"/>
          <p:nvPr/>
        </p:nvSpPr>
        <p:spPr>
          <a:xfrm>
            <a:off x="6307643" y="6350482"/>
            <a:ext cx="26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Freeman et al. 2014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773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“large”?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7" y="1792697"/>
            <a:ext cx="2806700" cy="236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2740" y="1718810"/>
            <a:ext cx="1411160" cy="80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016" y="3058021"/>
            <a:ext cx="502659" cy="1096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84717" y="1938446"/>
            <a:ext cx="5859282" cy="4919554"/>
            <a:chOff x="3284717" y="1938446"/>
            <a:chExt cx="5859282" cy="4919554"/>
          </a:xfrm>
        </p:grpSpPr>
        <p:pic>
          <p:nvPicPr>
            <p:cNvPr id="7" name="Picture 6" descr="big lecture pic 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5908" y="3851932"/>
              <a:ext cx="4008091" cy="3006068"/>
            </a:xfrm>
            <a:prstGeom prst="rect">
              <a:avLst/>
            </a:prstGeom>
          </p:spPr>
        </p:pic>
        <p:pic>
          <p:nvPicPr>
            <p:cNvPr id="6" name="Picture 5" descr="big lecture pic 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4717" y="1938446"/>
              <a:ext cx="3669049" cy="2751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66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“large”?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1" y="1718810"/>
            <a:ext cx="7349289" cy="453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21367"/>
            <a:ext cx="82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48% of studies evaluated student performance compared to a control or model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39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scaling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tudent:teacher</a:t>
            </a:r>
            <a:r>
              <a:rPr lang="en-US" dirty="0" smtClean="0"/>
              <a:t> ratio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grading</a:t>
            </a:r>
          </a:p>
          <a:p>
            <a:r>
              <a:rPr lang="en-US" dirty="0"/>
              <a:t>T</a:t>
            </a:r>
            <a:r>
              <a:rPr lang="en-US" dirty="0" smtClean="0"/>
              <a:t>ime to transition between activities</a:t>
            </a:r>
          </a:p>
          <a:p>
            <a:r>
              <a:rPr lang="en-US" dirty="0"/>
              <a:t>C</a:t>
            </a:r>
            <a:r>
              <a:rPr lang="en-US" dirty="0" smtClean="0"/>
              <a:t>ollecting or handing out materials</a:t>
            </a:r>
          </a:p>
          <a:p>
            <a:r>
              <a:rPr lang="en-US" dirty="0" smtClean="0"/>
              <a:t>“Housekeeping”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Playing Devil’s Advocate: </a:t>
            </a:r>
            <a:br>
              <a:rPr lang="en-US" dirty="0" smtClean="0"/>
            </a:br>
            <a:r>
              <a:rPr lang="en-US" dirty="0" smtClean="0"/>
              <a:t>Why wouldn’t active learning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555"/>
            <a:ext cx="8229600" cy="4210608"/>
          </a:xfrm>
        </p:spPr>
        <p:txBody>
          <a:bodyPr/>
          <a:lstStyle/>
          <a:p>
            <a:r>
              <a:rPr lang="en-US" dirty="0" smtClean="0"/>
              <a:t>Is it active learning, or moving slower through content?</a:t>
            </a:r>
          </a:p>
          <a:p>
            <a:r>
              <a:rPr lang="en-US" dirty="0" smtClean="0"/>
              <a:t>Studies change </a:t>
            </a:r>
            <a:r>
              <a:rPr lang="en-US" dirty="0" err="1" smtClean="0"/>
              <a:t>student:teacher</a:t>
            </a:r>
            <a:r>
              <a:rPr lang="en-US" dirty="0" smtClean="0"/>
              <a:t> ratio</a:t>
            </a:r>
          </a:p>
          <a:p>
            <a:r>
              <a:rPr lang="en-US" dirty="0" smtClean="0"/>
              <a:t>Replications only succeed 54% of time 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Makel</a:t>
            </a:r>
            <a:r>
              <a:rPr lang="en-US" dirty="0" smtClean="0"/>
              <a:t> and </a:t>
            </a:r>
            <a:r>
              <a:rPr lang="en-US" dirty="0" err="1" smtClean="0"/>
              <a:t>Plucker</a:t>
            </a:r>
            <a:r>
              <a:rPr lang="en-US" dirty="0" smtClean="0"/>
              <a:t> 2014)</a:t>
            </a:r>
          </a:p>
          <a:p>
            <a:r>
              <a:rPr lang="en-US" dirty="0" smtClean="0"/>
              <a:t>No evidence for 10-minute “rule” </a:t>
            </a:r>
          </a:p>
          <a:p>
            <a:pPr marL="457200" lvl="1" indent="0">
              <a:buNone/>
            </a:pPr>
            <a:r>
              <a:rPr lang="en-US" dirty="0" smtClean="0"/>
              <a:t>(Wilson and </a:t>
            </a:r>
            <a:r>
              <a:rPr lang="en-US" dirty="0" err="1" smtClean="0"/>
              <a:t>Korn</a:t>
            </a:r>
            <a:r>
              <a:rPr lang="en-US" dirty="0" smtClean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419381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40" y="1180727"/>
            <a:ext cx="8036260" cy="4575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7643" y="6350482"/>
            <a:ext cx="26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Freeman et al. 2014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05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809"/>
            <a:ext cx="8229600" cy="1610421"/>
          </a:xfrm>
        </p:spPr>
        <p:txBody>
          <a:bodyPr>
            <a:noAutofit/>
          </a:bodyPr>
          <a:lstStyle/>
          <a:p>
            <a:r>
              <a:rPr lang="en-US" sz="3600" dirty="0" smtClean="0"/>
              <a:t>Success of activities</a:t>
            </a:r>
            <a:r>
              <a:rPr lang="en-US" sz="3600" dirty="0"/>
              <a:t> </a:t>
            </a:r>
            <a:r>
              <a:rPr lang="en-US" sz="3600" dirty="0" smtClean="0"/>
              <a:t>in larger classes </a:t>
            </a:r>
            <a:br>
              <a:rPr lang="en-US" sz="3600" dirty="0" smtClean="0"/>
            </a:br>
            <a:r>
              <a:rPr lang="en-US" sz="3600" dirty="0" smtClean="0"/>
              <a:t>(&gt; 110 students)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" r="4124"/>
          <a:stretch/>
        </p:blipFill>
        <p:spPr>
          <a:xfrm>
            <a:off x="484782" y="2186231"/>
            <a:ext cx="8659218" cy="3607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7643" y="6350482"/>
            <a:ext cx="26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Freeman et al. 2014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782" y="6031581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worksheets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tutorials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case studies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group work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016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7306" y="5642559"/>
            <a:ext cx="469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“Groups +” : group work with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quizzes, practice exams, and clickers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4" y="1495224"/>
            <a:ext cx="8709990" cy="3439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10" y="5459746"/>
            <a:ext cx="13773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group work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quizzes/practice exams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clickers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challenge questions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case studies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PBL</a:t>
            </a:r>
          </a:p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IntDem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3485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 successful learning strategies </a:t>
            </a:r>
            <a:br>
              <a:rPr lang="en-US" dirty="0" smtClean="0"/>
            </a:br>
            <a:r>
              <a:rPr lang="en-US" dirty="0" smtClean="0"/>
              <a:t>for larger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126"/>
            <a:ext cx="8229600" cy="4044038"/>
          </a:xfrm>
        </p:spPr>
        <p:txBody>
          <a:bodyPr/>
          <a:lstStyle/>
          <a:p>
            <a:r>
              <a:rPr lang="en-US" dirty="0" smtClean="0"/>
              <a:t>Modified minute paper (Harwood 1996)</a:t>
            </a:r>
          </a:p>
          <a:p>
            <a:r>
              <a:rPr lang="en-US" dirty="0" smtClean="0"/>
              <a:t>UTAs</a:t>
            </a:r>
          </a:p>
          <a:p>
            <a:r>
              <a:rPr lang="en-US" dirty="0" smtClean="0"/>
              <a:t>Peer grading</a:t>
            </a:r>
            <a:endParaRPr lang="en-US" dirty="0"/>
          </a:p>
        </p:txBody>
      </p:sp>
      <p:pic>
        <p:nvPicPr>
          <p:cNvPr id="5" name="Picture 4" descr="big lecture pic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942" y="2654206"/>
            <a:ext cx="5605058" cy="42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389</Words>
  <Application>Microsoft Macintosh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is a “large” lecture?</vt:lpstr>
      <vt:lpstr>How big is “large”?</vt:lpstr>
      <vt:lpstr>How big is “large”?</vt:lpstr>
      <vt:lpstr>Issues with scaling up</vt:lpstr>
      <vt:lpstr>Playing Devil’s Advocate:  Why wouldn’t active learning work?</vt:lpstr>
      <vt:lpstr>PowerPoint Presentation</vt:lpstr>
      <vt:lpstr>Success of activities in larger classes  (&gt; 110 students)</vt:lpstr>
      <vt:lpstr>PowerPoint Presentation</vt:lpstr>
      <vt:lpstr>Adapt successful learning strategies  for larger lectures</vt:lpstr>
      <vt:lpstr>Conclusions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big is “large”?</dc:title>
  <dc:creator>Sarah Shannon Firestone</dc:creator>
  <cp:lastModifiedBy>Sarah Shannon Firestone</cp:lastModifiedBy>
  <cp:revision>26</cp:revision>
  <dcterms:created xsi:type="dcterms:W3CDTF">2014-09-05T20:00:02Z</dcterms:created>
  <dcterms:modified xsi:type="dcterms:W3CDTF">2014-10-07T04:35:32Z</dcterms:modified>
</cp:coreProperties>
</file>