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1" r:id="rId4"/>
    <p:sldId id="268" r:id="rId5"/>
    <p:sldId id="266" r:id="rId6"/>
    <p:sldId id="259" r:id="rId7"/>
    <p:sldId id="269" r:id="rId8"/>
    <p:sldId id="262" r:id="rId9"/>
    <p:sldId id="277" r:id="rId10"/>
    <p:sldId id="272" r:id="rId11"/>
    <p:sldId id="279" r:id="rId12"/>
    <p:sldId id="273" r:id="rId13"/>
    <p:sldId id="276" r:id="rId14"/>
    <p:sldId id="270" r:id="rId15"/>
    <p:sldId id="271" r:id="rId16"/>
    <p:sldId id="275" r:id="rId1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64" autoAdjust="0"/>
  </p:normalViewPr>
  <p:slideViewPr>
    <p:cSldViewPr>
      <p:cViewPr varScale="1">
        <p:scale>
          <a:sx n="99" d="100"/>
          <a:sy n="99" d="100"/>
        </p:scale>
        <p:origin x="-12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D5E0E-A9BE-4E00-BB16-47F3D53E7DC0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AAAF6-EF02-4BD8-B38C-29286B500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the primacy of V&amp;C promotion, what</a:t>
            </a:r>
            <a:r>
              <a:rPr lang="en-US" baseline="0" dirty="0" smtClean="0"/>
              <a:t> are the motivations to change?</a:t>
            </a:r>
          </a:p>
          <a:p>
            <a:r>
              <a:rPr lang="en-US" baseline="0" dirty="0" smtClean="0"/>
              <a:t>----- Meeting Notes (10/31/13 12:54) -----</a:t>
            </a:r>
          </a:p>
          <a:p>
            <a:r>
              <a:rPr lang="en-US" baseline="0" dirty="0" smtClean="0"/>
              <a:t>and for those who do persist, change to a student-centered curriculum works better!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29CFD-C666-6E47-8E15-23401CAC02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2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D1-5F63-FD4E-AC53-A5010E1B4A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D1-5F63-FD4E-AC53-A5010E1B4A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0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9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8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7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CF80-02E4-48DA-A528-E914F5515237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37BB-563C-4161-B0E9-73DFAAB0F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genscienc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genscienc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isionandchange.org/files/2011/03/Revised-Vision-and-Change-Final-Repor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andchang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andchang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2697162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Partnership for Undergraduate Life </a:t>
            </a:r>
            <a:br>
              <a:rPr lang="en-US" sz="2800" b="1" i="1" dirty="0" smtClean="0"/>
            </a:br>
            <a:r>
              <a:rPr lang="en-US" sz="2800" b="1" i="1" dirty="0" smtClean="0"/>
              <a:t>Sciences Education (PULSE):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 smtClean="0"/>
              <a:t>Transforming Life Sciences Education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Life Discovery – Doing Science Education </a:t>
            </a:r>
            <a:r>
              <a:rPr lang="en-US" sz="2400" dirty="0" smtClean="0"/>
              <a:t>Conference</a:t>
            </a:r>
            <a:br>
              <a:rPr lang="en-US" sz="2400" dirty="0" smtClean="0"/>
            </a:br>
            <a:r>
              <a:rPr lang="en-US" sz="2400" dirty="0" smtClean="0"/>
              <a:t>Oct</a:t>
            </a:r>
            <a:r>
              <a:rPr lang="en-US" sz="2400" dirty="0" smtClean="0"/>
              <a:t>. 3-4, 2014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001000" cy="33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Presenter: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Elizabeth </a:t>
            </a:r>
            <a:r>
              <a:rPr lang="en-US" sz="2400" dirty="0"/>
              <a:t>(Betsy) A. Desy, Professor of Biology, </a:t>
            </a:r>
            <a:r>
              <a:rPr lang="en-US" sz="2400" dirty="0" smtClean="0"/>
              <a:t> Science 	Department</a:t>
            </a:r>
            <a:r>
              <a:rPr lang="en-US" sz="2400" dirty="0"/>
              <a:t>, Southwest Minnesota State University, </a:t>
            </a:r>
            <a:r>
              <a:rPr lang="en-US" sz="2400" dirty="0" smtClean="0"/>
              <a:t> 	Marshall, MN.</a:t>
            </a:r>
          </a:p>
          <a:p>
            <a:pPr marL="457200" lvl="1" indent="0">
              <a:buNone/>
            </a:pPr>
            <a:r>
              <a:rPr lang="en-US" sz="2000" dirty="0" smtClean="0"/>
              <a:t>	Email:   </a:t>
            </a:r>
            <a:r>
              <a:rPr lang="en-US" sz="2000" dirty="0"/>
              <a:t>betsy.desy@smsu.edu.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 Plan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800" dirty="0" smtClean="0"/>
              <a:t>Identify </a:t>
            </a:r>
            <a:r>
              <a:rPr lang="en-US" sz="2800" dirty="0"/>
              <a:t>strategies to implement V&amp;C recommendations into </a:t>
            </a:r>
            <a:r>
              <a:rPr lang="en-US" sz="2800" dirty="0" smtClean="0"/>
              <a:t>individual course(s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Identify strategies </a:t>
            </a:r>
            <a:r>
              <a:rPr lang="en-US" sz="2800" dirty="0" smtClean="0"/>
              <a:t>to implement </a:t>
            </a:r>
            <a:r>
              <a:rPr lang="en-US" sz="2800" dirty="0"/>
              <a:t>(or ratchet-up) V&amp;C recommendations </a:t>
            </a:r>
            <a:r>
              <a:rPr lang="en-US" sz="2800" dirty="0" smtClean="0"/>
              <a:t>in </a:t>
            </a:r>
            <a:r>
              <a:rPr lang="en-US" sz="2800" dirty="0" smtClean="0"/>
              <a:t>programs and departments</a:t>
            </a:r>
            <a:endParaRPr lang="en-US" sz="2800" dirty="0"/>
          </a:p>
          <a:p>
            <a:pPr lvl="2"/>
            <a:r>
              <a:rPr lang="en-US" sz="2800" dirty="0"/>
              <a:t>Identify leverage points with other significant institutional events such as </a:t>
            </a:r>
            <a:r>
              <a:rPr lang="en-US" sz="2800" dirty="0" smtClean="0"/>
              <a:t>national </a:t>
            </a:r>
            <a:r>
              <a:rPr lang="en-US" sz="2800" dirty="0"/>
              <a:t>accreditation organizations </a:t>
            </a:r>
          </a:p>
          <a:p>
            <a:pPr lvl="2"/>
            <a:r>
              <a:rPr lang="en-US" sz="2800" dirty="0"/>
              <a:t>Identify ONE collaborative action with regional colleagues.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373563"/>
          </a:xfrm>
        </p:spPr>
        <p:txBody>
          <a:bodyPr>
            <a:normAutofit/>
          </a:bodyPr>
          <a:lstStyle/>
          <a:p>
            <a:r>
              <a:rPr lang="en-US" b="1" dirty="0"/>
              <a:t>Pacific Northwest</a:t>
            </a:r>
          </a:p>
          <a:p>
            <a:r>
              <a:rPr lang="en-US" b="1" dirty="0"/>
              <a:t>Great Plains and Midwest</a:t>
            </a:r>
          </a:p>
          <a:p>
            <a:r>
              <a:rPr lang="en-US" b="1" dirty="0"/>
              <a:t>New England</a:t>
            </a:r>
          </a:p>
          <a:p>
            <a:r>
              <a:rPr lang="en-US" b="1" dirty="0"/>
              <a:t>Southeast</a:t>
            </a:r>
          </a:p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PULSE Regional Meetings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58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Alignment of V&amp;C </a:t>
            </a:r>
            <a:r>
              <a:rPr lang="en-US" sz="2400" b="1" dirty="0"/>
              <a:t>Core Concepts </a:t>
            </a:r>
            <a:br>
              <a:rPr lang="en-US" sz="2400" b="1" dirty="0"/>
            </a:br>
            <a:r>
              <a:rPr lang="en-US" sz="2400" b="1" dirty="0" smtClean="0"/>
              <a:t>With Next Generation Science Standards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u="sng" dirty="0" smtClean="0">
                <a:hlinkClick r:id="rId2"/>
              </a:rPr>
              <a:t>www.nextgenscience.org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Evolution</a:t>
            </a:r>
          </a:p>
          <a:p>
            <a:pPr lvl="1"/>
            <a:r>
              <a:rPr lang="en-US" sz="2000" dirty="0" smtClean="0"/>
              <a:t>MS. Natural Selection and Adaptations</a:t>
            </a:r>
          </a:p>
          <a:p>
            <a:pPr lvl="1"/>
            <a:r>
              <a:rPr lang="en-US" sz="2000" dirty="0" smtClean="0"/>
              <a:t>HS. Natural Selection and Evolution</a:t>
            </a:r>
            <a:endParaRPr lang="en-US" sz="2000" dirty="0"/>
          </a:p>
          <a:p>
            <a:r>
              <a:rPr lang="en-US" sz="2400" dirty="0"/>
              <a:t>Structure and </a:t>
            </a:r>
            <a:r>
              <a:rPr lang="en-US" sz="2400" dirty="0" smtClean="0"/>
              <a:t>Function</a:t>
            </a:r>
          </a:p>
          <a:p>
            <a:pPr lvl="1"/>
            <a:r>
              <a:rPr lang="en-US" sz="2000" dirty="0" smtClean="0"/>
              <a:t>MS. Structure, Function, and Information Processing</a:t>
            </a:r>
          </a:p>
          <a:p>
            <a:pPr lvl="1"/>
            <a:r>
              <a:rPr lang="en-US" sz="2000" dirty="0" smtClean="0"/>
              <a:t>HS.  Structure and Function</a:t>
            </a:r>
            <a:endParaRPr lang="en-US" sz="2000" dirty="0"/>
          </a:p>
          <a:p>
            <a:r>
              <a:rPr lang="en-US" sz="2400" dirty="0"/>
              <a:t>Information Flow, Exchange, and </a:t>
            </a:r>
            <a:r>
              <a:rPr lang="en-US" sz="2400" dirty="0" smtClean="0"/>
              <a:t>Storage</a:t>
            </a:r>
          </a:p>
          <a:p>
            <a:pPr lvl="1"/>
            <a:r>
              <a:rPr lang="en-US" sz="2000" dirty="0" smtClean="0"/>
              <a:t>HS. Inheritance and Variation of Traits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Alignment of V&amp;C Core Concepts </a:t>
            </a:r>
            <a:br>
              <a:rPr lang="en-US" sz="2700" b="1" dirty="0"/>
            </a:br>
            <a:r>
              <a:rPr lang="en-US" sz="2700" b="1" dirty="0"/>
              <a:t>With Next Generation Science </a:t>
            </a:r>
            <a:r>
              <a:rPr lang="en-US" sz="2700" b="1" dirty="0" smtClean="0"/>
              <a:t>Standards (continued)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u="sng" dirty="0">
                <a:hlinkClick r:id="rId2"/>
              </a:rPr>
              <a:t>www.nextgenscience.org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Pathways and Transformations of Energy and Matter</a:t>
            </a:r>
          </a:p>
          <a:p>
            <a:pPr lvl="1"/>
            <a:r>
              <a:rPr lang="en-US" sz="2000" dirty="0"/>
              <a:t>MS. Matter and Energy in </a:t>
            </a:r>
            <a:r>
              <a:rPr lang="en-US" sz="2000" dirty="0" smtClean="0"/>
              <a:t>Ecosystems</a:t>
            </a:r>
          </a:p>
          <a:p>
            <a:pPr lvl="1"/>
            <a:r>
              <a:rPr lang="en-US" sz="2000" dirty="0" smtClean="0"/>
              <a:t>HS.  Structure and Properties of Matter</a:t>
            </a:r>
          </a:p>
          <a:p>
            <a:pPr lvl="1"/>
            <a:r>
              <a:rPr lang="en-US" sz="2000" dirty="0" smtClean="0"/>
              <a:t>HS.  Energy</a:t>
            </a:r>
            <a:endParaRPr lang="en-US" sz="2000" dirty="0"/>
          </a:p>
          <a:p>
            <a:r>
              <a:rPr lang="en-US" sz="2400" dirty="0"/>
              <a:t>Systems</a:t>
            </a:r>
          </a:p>
          <a:p>
            <a:pPr lvl="1"/>
            <a:r>
              <a:rPr lang="en-US" sz="2000" dirty="0"/>
              <a:t>MS. Interdependent Relationships in Ecosystems</a:t>
            </a:r>
          </a:p>
          <a:p>
            <a:pPr lvl="1"/>
            <a:r>
              <a:rPr lang="en-US" sz="2000" dirty="0" smtClean="0"/>
              <a:t>MS</a:t>
            </a:r>
            <a:r>
              <a:rPr lang="en-US" sz="2000" dirty="0"/>
              <a:t>.  Earth’s </a:t>
            </a:r>
            <a:r>
              <a:rPr lang="en-US" sz="2000" dirty="0" smtClean="0"/>
              <a:t>Systems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HS.  Matter and Energy in Organisms and Systems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HS.  Earth’s Systems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25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4413" y="130314"/>
            <a:ext cx="6595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www.pulsecommunity.org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4878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32" y="3810000"/>
            <a:ext cx="5877068" cy="2920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069" y="32834"/>
            <a:ext cx="5867400" cy="3338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447800"/>
            <a:ext cx="31636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Online Workshop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2588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Online Toolkit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8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92"/>
            <a:ext cx="9144000" cy="6871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6096000"/>
            <a:ext cx="4724400" cy="762000"/>
          </a:xfrm>
          <a:prstGeom prst="rect">
            <a:avLst/>
          </a:prstGeom>
          <a:solidFill>
            <a:srgbClr val="19444F"/>
          </a:solidFill>
          <a:ln>
            <a:noFill/>
          </a:ln>
          <a:scene3d>
            <a:camera prst="orthographicFront"/>
            <a:lightRig rig="threePt" dir="t"/>
          </a:scene3d>
          <a:sp3d>
            <a:bevelT w="196850" h="101600"/>
            <a:bevelB w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7540" y="6180670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</a:rPr>
              <a:t>www.pulsecommunity.org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What is PULSE?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</a:t>
            </a:r>
            <a:r>
              <a:rPr lang="en-US" dirty="0" smtClean="0"/>
              <a:t>artnership for </a:t>
            </a:r>
            <a:r>
              <a:rPr lang="en-US" b="1" dirty="0" smtClean="0"/>
              <a:t>U</a:t>
            </a:r>
            <a:r>
              <a:rPr lang="en-US" dirty="0" smtClean="0"/>
              <a:t>ndergraduate </a:t>
            </a:r>
            <a:r>
              <a:rPr lang="en-US" b="1" dirty="0" smtClean="0"/>
              <a:t>L</a:t>
            </a:r>
            <a:r>
              <a:rPr lang="en-US" dirty="0" smtClean="0"/>
              <a:t>ife </a:t>
            </a:r>
            <a:r>
              <a:rPr lang="en-US" b="1" dirty="0" smtClean="0"/>
              <a:t>S</a:t>
            </a:r>
            <a:r>
              <a:rPr lang="en-US" dirty="0" smtClean="0"/>
              <a:t>ciences </a:t>
            </a:r>
            <a:r>
              <a:rPr lang="en-US" b="1" dirty="0" smtClean="0"/>
              <a:t>E</a:t>
            </a:r>
            <a:r>
              <a:rPr lang="en-US" dirty="0" smtClean="0"/>
              <a:t>ducation, debuted 2012</a:t>
            </a:r>
          </a:p>
          <a:p>
            <a:pPr lvl="1"/>
            <a:r>
              <a:rPr lang="en-US" dirty="0" smtClean="0"/>
              <a:t>Collaborators--National </a:t>
            </a:r>
            <a:r>
              <a:rPr lang="en-US" dirty="0"/>
              <a:t>Science Foundation (NSF), National Institutes of Health/NIGMS (NIH/NIGMS</a:t>
            </a:r>
            <a:r>
              <a:rPr lang="en-US" dirty="0" smtClean="0"/>
              <a:t>), </a:t>
            </a:r>
            <a:r>
              <a:rPr lang="en-US" dirty="0"/>
              <a:t>and Howard Hughes Medical Institute (HHMI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Developed to </a:t>
            </a:r>
            <a:r>
              <a:rPr lang="en-US" dirty="0"/>
              <a:t>stimulate systemic changes within biology departments </a:t>
            </a:r>
            <a:r>
              <a:rPr lang="en-US" dirty="0" smtClean="0"/>
              <a:t>at colleges/universities. </a:t>
            </a:r>
          </a:p>
          <a:p>
            <a:pPr lvl="2"/>
            <a:r>
              <a:rPr lang="en-US" dirty="0" smtClean="0"/>
              <a:t>based </a:t>
            </a:r>
            <a:r>
              <a:rPr lang="en-US" dirty="0"/>
              <a:t>upon </a:t>
            </a:r>
            <a:r>
              <a:rPr lang="en-US" dirty="0" smtClean="0"/>
              <a:t>findings </a:t>
            </a:r>
            <a:r>
              <a:rPr lang="en-US" dirty="0"/>
              <a:t>from the </a:t>
            </a:r>
            <a:r>
              <a:rPr lang="en-US" dirty="0">
                <a:hlinkClick r:id="rId2"/>
              </a:rPr>
              <a:t>2011 Vision and Change in Undergraduate Biology Education: A Call to Action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Who</a:t>
            </a:r>
            <a:r>
              <a:rPr lang="en-US" b="1" dirty="0" smtClean="0"/>
              <a:t> is PULSE?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Forty PULSE Fellows </a:t>
            </a:r>
            <a:r>
              <a:rPr lang="en-US" dirty="0" smtClean="0"/>
              <a:t>chosen nationally</a:t>
            </a:r>
          </a:p>
          <a:p>
            <a:pPr lvl="1"/>
            <a:r>
              <a:rPr lang="en-US" dirty="0" smtClean="0"/>
              <a:t>charged </a:t>
            </a:r>
            <a:r>
              <a:rPr lang="en-US" dirty="0"/>
              <a:t>with developing a framework for </a:t>
            </a:r>
            <a:r>
              <a:rPr lang="en-US" dirty="0" smtClean="0"/>
              <a:t>Vision and Change (V&amp;C) </a:t>
            </a:r>
            <a:r>
              <a:rPr lang="en-US" dirty="0"/>
              <a:t>implementation at the department </a:t>
            </a:r>
            <a:r>
              <a:rPr lang="en-US" dirty="0" smtClean="0"/>
              <a:t>level. </a:t>
            </a:r>
          </a:p>
          <a:p>
            <a:pPr lvl="1"/>
            <a:r>
              <a:rPr lang="en-US" dirty="0" smtClean="0"/>
              <a:t>Fellows use </a:t>
            </a:r>
            <a:r>
              <a:rPr lang="en-US" dirty="0"/>
              <a:t>meetings, conference calls, </a:t>
            </a:r>
            <a:r>
              <a:rPr lang="en-US" dirty="0" smtClean="0"/>
              <a:t>and </a:t>
            </a:r>
            <a:r>
              <a:rPr lang="en-US" dirty="0"/>
              <a:t>input from </a:t>
            </a:r>
            <a:r>
              <a:rPr lang="en-US" dirty="0" smtClean="0"/>
              <a:t>PULSE </a:t>
            </a:r>
            <a:r>
              <a:rPr lang="en-US" dirty="0"/>
              <a:t>community </a:t>
            </a:r>
            <a:r>
              <a:rPr lang="en-US" dirty="0" smtClean="0"/>
              <a:t>(that is YOU!) to </a:t>
            </a:r>
            <a:r>
              <a:rPr lang="en-US" dirty="0"/>
              <a:t>develop </a:t>
            </a:r>
            <a:r>
              <a:rPr lang="en-US" dirty="0" smtClean="0"/>
              <a:t>strategies to implement V&amp;C recommendations.</a:t>
            </a:r>
          </a:p>
          <a:p>
            <a:r>
              <a:rPr lang="en-US" dirty="0" smtClean="0"/>
              <a:t>Seeking more collaborators</a:t>
            </a:r>
          </a:p>
          <a:p>
            <a:pPr marL="457200" lvl="1" indent="0">
              <a:buNone/>
            </a:pPr>
            <a:r>
              <a:rPr lang="en-US" dirty="0" smtClean="0"/>
              <a:t> check out   </a:t>
            </a:r>
            <a:r>
              <a:rPr lang="en-US" b="1" dirty="0" smtClean="0"/>
              <a:t>www.pulsecommunity.org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0555" y="162580"/>
            <a:ext cx="6342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Why Change?  What’s the Urgency?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jawongta.GGC\Documents\PULSE\PR Working Group\PIPELINE-GRAPHI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629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76600" y="1066800"/>
            <a:ext cx="4343400" cy="1828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1" y="1447800"/>
            <a:ext cx="419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STEM Pipeline is </a:t>
            </a:r>
          </a:p>
          <a:p>
            <a:pPr algn="ctr"/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Leaking Badly*</a:t>
            </a:r>
            <a:endParaRPr 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49" y="5867400"/>
            <a:ext cx="9112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PCAST predicts a deficit of 1M graduates in STEM fields 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over the next decade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0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V&amp;C Vision For Implementing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 core concepts &amp; competencies for biological literacy throughout curriculum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 on student-centered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a </a:t>
            </a:r>
            <a:r>
              <a:rPr lang="en-US" dirty="0" smtClean="0"/>
              <a:t>campus-wide </a:t>
            </a:r>
            <a:r>
              <a:rPr lang="en-US" dirty="0" smtClean="0"/>
              <a:t>commitment to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Engage the Biology community in the implementation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Vision and Change Core Competencies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for Biological </a:t>
            </a:r>
            <a:r>
              <a:rPr lang="en-US" sz="2400" b="1" dirty="0"/>
              <a:t>L</a:t>
            </a:r>
            <a:r>
              <a:rPr lang="en-US" sz="2400" b="1" dirty="0" smtClean="0"/>
              <a:t>iteracy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u="sng" dirty="0">
                <a:hlinkClick r:id="rId2"/>
              </a:rPr>
              <a:t>www.visionandchange.org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383240"/>
              </p:ext>
            </p:extLst>
          </p:nvPr>
        </p:nvGraphicFramePr>
        <p:xfrm>
          <a:off x="1676400" y="1524000"/>
          <a:ext cx="542036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036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ABILITY TO APPLY THE PROCESS OF </a:t>
                      </a:r>
                      <a:r>
                        <a:rPr lang="en-US" sz="2400" dirty="0" smtClean="0">
                          <a:effectLst/>
                        </a:rPr>
                        <a:t>SCIENCE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ABILITY TO USE QUANTITATIVE REASONING 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 ABILITY TO USE MODELING AND </a:t>
                      </a:r>
                      <a:r>
                        <a:rPr lang="en-US" sz="2400" dirty="0" smtClean="0">
                          <a:effectLst/>
                        </a:rPr>
                        <a:t>SIMULATION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 ABILITY TO TAP IN TO THE INTERDISCIPLINARY NATURE OF </a:t>
                      </a:r>
                      <a:r>
                        <a:rPr lang="en-US" sz="2400" dirty="0" smtClean="0">
                          <a:effectLst/>
                        </a:rPr>
                        <a:t>SCIENCE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 ABILITY TO COMMUNI CATE AND COLLABORATE WITH OTHER </a:t>
                      </a:r>
                      <a:r>
                        <a:rPr lang="en-US" sz="2400" dirty="0" smtClean="0">
                          <a:effectLst/>
                        </a:rPr>
                        <a:t>DISCIPLINES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6. ABILITY TO UNDERSTAND THE RELATIONSHIP BETWEEN SCIENCE AND </a:t>
                      </a:r>
                      <a:r>
                        <a:rPr lang="en-US" sz="2400" dirty="0" smtClean="0">
                          <a:effectLst/>
                        </a:rPr>
                        <a:t>SOCIETY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5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Vision and Change Core </a:t>
            </a:r>
            <a:r>
              <a:rPr lang="en-US" sz="2700" b="1" dirty="0" smtClean="0"/>
              <a:t>Concepts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for </a:t>
            </a:r>
            <a:r>
              <a:rPr lang="en-US" sz="2700" b="1" dirty="0" smtClean="0"/>
              <a:t>Biological Literacy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700" i="1" u="sng" dirty="0">
                <a:hlinkClick r:id="rId2"/>
              </a:rPr>
              <a:t>www.visionandchange.org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</a:p>
          <a:p>
            <a:r>
              <a:rPr lang="en-US" dirty="0" smtClean="0"/>
              <a:t>Structure and Function</a:t>
            </a:r>
          </a:p>
          <a:p>
            <a:r>
              <a:rPr lang="en-US" dirty="0" smtClean="0"/>
              <a:t>Information Flow, Exchange, and Storage</a:t>
            </a:r>
          </a:p>
          <a:p>
            <a:r>
              <a:rPr lang="en-US" dirty="0" smtClean="0"/>
              <a:t>Pathways and Transformations of Energy and Matter</a:t>
            </a:r>
          </a:p>
          <a:p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600" b="1" dirty="0" smtClean="0"/>
              <a:t>PULSE </a:t>
            </a:r>
            <a:r>
              <a:rPr lang="en-US" sz="3600" b="1" dirty="0" smtClean="0"/>
              <a:t>Initiatives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 self-assessment </a:t>
            </a:r>
            <a:r>
              <a:rPr lang="en-US" sz="2800" dirty="0"/>
              <a:t>rubrics to aid departments in evaluating their progress </a:t>
            </a:r>
            <a:r>
              <a:rPr lang="en-US" sz="2800" i="1" dirty="0" err="1"/>
              <a:t>vis</a:t>
            </a:r>
            <a:r>
              <a:rPr lang="en-US" sz="2800" i="1" dirty="0"/>
              <a:t> a </a:t>
            </a:r>
            <a:r>
              <a:rPr lang="en-US" sz="2800" i="1" dirty="0" err="1"/>
              <a:t>vis</a:t>
            </a:r>
            <a:r>
              <a:rPr lang="en-US" sz="2800" dirty="0"/>
              <a:t> V&amp;C reform</a:t>
            </a:r>
          </a:p>
          <a:p>
            <a:r>
              <a:rPr lang="en-US" sz="2800" dirty="0"/>
              <a:t>Develop certification for departments whose curriculum aligns with V&amp;C  </a:t>
            </a:r>
          </a:p>
          <a:p>
            <a:r>
              <a:rPr lang="en-US" sz="2800" dirty="0"/>
              <a:t>Develop and offer online and regional workshops</a:t>
            </a:r>
          </a:p>
          <a:p>
            <a:r>
              <a:rPr lang="en-US" sz="2800" dirty="0" smtClean="0"/>
              <a:t>Train V&amp;C </a:t>
            </a:r>
            <a:r>
              <a:rPr lang="en-US" sz="2800" i="1" dirty="0"/>
              <a:t>Ambassadors</a:t>
            </a:r>
            <a:r>
              <a:rPr lang="en-US" sz="2800" dirty="0"/>
              <a:t> </a:t>
            </a:r>
            <a:r>
              <a:rPr lang="en-US" sz="2800" dirty="0" smtClean="0"/>
              <a:t>to work as departmental facilitators</a:t>
            </a:r>
            <a:endParaRPr lang="en-US" sz="2800" dirty="0"/>
          </a:p>
          <a:p>
            <a:r>
              <a:rPr lang="en-US" sz="2800" dirty="0" smtClean="0"/>
              <a:t>Provide resources &amp; </a:t>
            </a:r>
            <a:r>
              <a:rPr lang="en-US" sz="2800" dirty="0" smtClean="0"/>
              <a:t>regional </a:t>
            </a:r>
            <a:r>
              <a:rPr lang="en-US" sz="2800" dirty="0" smtClean="0"/>
              <a:t>networking  opportunities for faculty and departments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Framework for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24" y="1600200"/>
            <a:ext cx="62731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1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529</Words>
  <Application>Microsoft Office PowerPoint</Application>
  <PresentationFormat>On-screen Show (4:3)</PresentationFormat>
  <Paragraphs>87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Partnership for Undergraduate Life  Sciences Education (PULSE): Transforming Life Sciences Education  Life Discovery – Doing Science Education Conference Oct. 3-4, 2014</vt:lpstr>
      <vt:lpstr>What is PULSE? </vt:lpstr>
      <vt:lpstr>Who is PULSE?</vt:lpstr>
      <vt:lpstr>PowerPoint Presentation</vt:lpstr>
      <vt:lpstr> V&amp;C Vision For Implementing Change</vt:lpstr>
      <vt:lpstr>Vision and Change Core Competencies  for Biological Literacy www.visionandchange.org</vt:lpstr>
      <vt:lpstr>Vision and Change Core Concepts  for Biological Literacy www.visionandchange.org</vt:lpstr>
      <vt:lpstr> PULSE Initiatives   </vt:lpstr>
      <vt:lpstr>PULSE Framework for Change</vt:lpstr>
      <vt:lpstr>Action Plan  </vt:lpstr>
      <vt:lpstr>PULSE Regional Meetings</vt:lpstr>
      <vt:lpstr>Alignment of V&amp;C Core Concepts  With Next Generation Science Standards www.nextgenscience.org</vt:lpstr>
      <vt:lpstr>Alignment of V&amp;C Core Concepts  With Next Generation Science Standards (continued) www.nextgenscience.org</vt:lpstr>
      <vt:lpstr>PowerPoint Presentation</vt:lpstr>
      <vt:lpstr>PowerPoint Presentation</vt:lpstr>
      <vt:lpstr>PowerPoint Presentation</vt:lpstr>
    </vt:vector>
  </TitlesOfParts>
  <Company>Southwest Minnesota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smsuadmin</dc:creator>
  <cp:lastModifiedBy>smsuadmin</cp:lastModifiedBy>
  <cp:revision>146</cp:revision>
  <cp:lastPrinted>2013-10-16T18:51:17Z</cp:lastPrinted>
  <dcterms:created xsi:type="dcterms:W3CDTF">2013-09-16T16:27:31Z</dcterms:created>
  <dcterms:modified xsi:type="dcterms:W3CDTF">2014-09-21T19:03:18Z</dcterms:modified>
</cp:coreProperties>
</file>